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3024717" y="3286125"/>
            <a:ext cx="8636000" cy="10382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4000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7667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r">
              <a:buNone/>
              <a:defRPr kern="1200">
                <a:latin typeface="幼圆" panose="02010509060101010101" charset="-122"/>
                <a:ea typeface="幼圆" panose="02010509060101010101" charset="-122"/>
              </a:defRPr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08050"/>
          </a:xfrm>
        </p:spPr>
        <p:txBody>
          <a:bodyPr/>
          <a:lstStyle>
            <a:lvl1pPr>
              <a:defRPr sz="4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>
                <a:latin typeface="幼圆" panose="02010509060101010101" charset="-122"/>
                <a:ea typeface="幼圆" panose="02010509060101010101" charset="-122"/>
              </a:defRPr>
            </a:lvl1pPr>
            <a:lvl2pPr>
              <a:lnSpc>
                <a:spcPct val="150000"/>
              </a:lnSpc>
              <a:defRPr sz="2800">
                <a:latin typeface="幼圆" panose="02010509060101010101" charset="-122"/>
                <a:ea typeface="幼圆" panose="02010509060101010101" charset="-122"/>
              </a:defRPr>
            </a:lvl2pPr>
            <a:lvl3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3pPr>
            <a:lvl4pPr marL="1371600" indent="0">
              <a:lnSpc>
                <a:spcPct val="150000"/>
              </a:lnSpc>
              <a:buNone/>
              <a:defRPr>
                <a:latin typeface="幼圆" panose="02010509060101010101" charset="-122"/>
                <a:ea typeface="幼圆" panose="02010509060101010101" charset="-122"/>
              </a:defRPr>
            </a:lvl4pPr>
            <a:lvl5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7" name="标题 1026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3154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文本占位符 1027"/>
          <p:cNvSpPr>
            <a:spLocks noGrp="1"/>
          </p:cNvSpPr>
          <p:nvPr>
            <p:ph type="body"/>
          </p:nvPr>
        </p:nvSpPr>
        <p:spPr>
          <a:xfrm>
            <a:off x="609600" y="1278890"/>
            <a:ext cx="10972800" cy="4893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日期占位符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页脚占位符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/>
  </p:transition>
  <p:hf sldNum="0"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第四章 操作系统的形成与发展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山东大学计算机科学与技术学院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timg[9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0230" y="3404235"/>
            <a:ext cx="3447415" cy="272224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批处理的思想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 sz="3555">
                <a:sym typeface="+mn-ea"/>
              </a:rPr>
              <a:t>早期的</a:t>
            </a:r>
            <a:r>
              <a:rPr lang="zh-CN" altLang="en-US" sz="3555" b="1">
                <a:sym typeface="+mn-ea"/>
              </a:rPr>
              <a:t>批处理</a:t>
            </a:r>
            <a:r>
              <a:rPr lang="zh-CN" altLang="en-US" sz="3555">
                <a:sym typeface="+mn-ea"/>
              </a:rPr>
              <a:t>方法：</a:t>
            </a:r>
            <a:r>
              <a:rPr lang="zh-CN" altLang="en-US" sz="3555">
                <a:solidFill>
                  <a:schemeClr val="tx1"/>
                </a:solidFill>
                <a:sym typeface="+mn-ea"/>
              </a:rPr>
              <a:t>提取作业中</a:t>
            </a:r>
            <a:r>
              <a:rPr lang="zh-CN" altLang="en-US" sz="3555">
                <a:solidFill>
                  <a:schemeClr val="tx1"/>
                </a:solidFill>
                <a:sym typeface="+mn-ea"/>
              </a:rPr>
              <a:t>共性内容，统一处理</a:t>
            </a:r>
            <a:endParaRPr lang="zh-CN" altLang="en-US" sz="3555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作业分类：如Fortran作业，Cobol作业</a:t>
            </a:r>
            <a:endParaRPr lang="zh-CN" altLang="en-US" sz="3110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编译程序一次装入内存，连续处理多个相同类型的作业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人工操作减少了，但依然存在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作业</a:t>
            </a:r>
            <a:r>
              <a:rPr lang="zh-CN" altLang="en-US" sz="3200" b="1">
                <a:sym typeface="+mn-ea"/>
              </a:rPr>
              <a:t>装入</a:t>
            </a:r>
            <a:r>
              <a:rPr lang="zh-CN" altLang="en-US" sz="3200">
                <a:sym typeface="+mn-ea"/>
              </a:rPr>
              <a:t>自动化</a:t>
            </a:r>
            <a:endParaRPr lang="zh-CN" altLang="en-US" sz="3200"/>
          </a:p>
          <a:p>
            <a:pPr lvl="1"/>
            <a:r>
              <a:rPr lang="zh-CN" altLang="en-US" sz="3200">
                <a:sym typeface="+mn-ea"/>
              </a:rPr>
              <a:t>用程序代替操作员，实现作业的自动</a:t>
            </a:r>
            <a:r>
              <a:rPr lang="zh-CN" altLang="en-US" sz="3200">
                <a:sym typeface="+mn-ea"/>
              </a:rPr>
              <a:t>装入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3200">
                <a:sym typeface="+mn-ea"/>
              </a:rPr>
              <a:t>技术和市场</a:t>
            </a:r>
            <a:r>
              <a:rPr lang="zh-CN" altLang="en-US" sz="3200">
                <a:sym typeface="+mn-ea"/>
              </a:rPr>
              <a:t>发展的成果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作业流</a:t>
            </a:r>
            <a:r>
              <a:rPr lang="zh-CN" altLang="en-US">
                <a:sym typeface="+mn-ea"/>
              </a:rPr>
              <a:t>的自动控制 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 sz="3200">
                <a:sym typeface="+mn-ea"/>
              </a:rPr>
              <a:t>大容量磁带，装有 </a:t>
            </a:r>
            <a:r>
              <a:rPr lang="en-US" altLang="zh-CN" sz="3200">
                <a:sym typeface="+mn-ea"/>
              </a:rPr>
              <a:t>n </a:t>
            </a:r>
            <a:r>
              <a:rPr lang="zh-CN" altLang="en-US" sz="3200">
                <a:sym typeface="+mn-ea"/>
              </a:rPr>
              <a:t>个作业</a:t>
            </a:r>
            <a:endParaRPr lang="zh-CN" altLang="en-US" sz="3200">
              <a:sym typeface="+mn-ea"/>
            </a:endParaRPr>
          </a:p>
          <a:p>
            <a:r>
              <a:rPr lang="zh-CN" altLang="en-US" sz="3200">
                <a:sym typeface="+mn-ea"/>
              </a:rPr>
              <a:t>监控程序</a:t>
            </a:r>
            <a:r>
              <a:rPr lang="zh-CN" altLang="en-US" sz="2800">
                <a:sym typeface="+mn-ea"/>
              </a:rPr>
              <a:t>(monitor)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计算机启动后，</a:t>
            </a:r>
            <a:r>
              <a:rPr lang="zh-CN" altLang="en-US" sz="2800" b="1">
                <a:sym typeface="+mn-ea"/>
              </a:rPr>
              <a:t>装入</a:t>
            </a:r>
            <a:r>
              <a:rPr lang="zh-CN" altLang="en-US" sz="2800">
                <a:sym typeface="+mn-ea"/>
              </a:rPr>
              <a:t>并执行监控程序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从磁带读入一个作业，</a:t>
            </a:r>
            <a:r>
              <a:rPr lang="zh-CN" altLang="en-US" sz="2800" b="1">
                <a:sym typeface="+mn-ea"/>
              </a:rPr>
              <a:t>装入</a:t>
            </a:r>
            <a:r>
              <a:rPr lang="zh-CN" altLang="en-US" sz="2800">
                <a:sym typeface="+mn-ea"/>
              </a:rPr>
              <a:t>至内存并执行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依次处理</a:t>
            </a:r>
            <a:r>
              <a:rPr lang="zh-CN" altLang="en-US" sz="2800">
                <a:sym typeface="+mn-ea"/>
              </a:rPr>
              <a:t>，直至全部完成</a:t>
            </a:r>
            <a:endParaRPr lang="zh-CN" altLang="en-US" sz="2800">
              <a:sym typeface="+mn-ea"/>
            </a:endParaRPr>
          </a:p>
          <a:p>
            <a:r>
              <a:rPr lang="zh-CN" altLang="en-US" sz="3200">
                <a:sym typeface="+mn-ea"/>
              </a:rPr>
              <a:t>特点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避免了</a:t>
            </a:r>
            <a:r>
              <a:rPr lang="zh-CN" altLang="en-US" sz="2800">
                <a:sym typeface="+mn-ea"/>
              </a:rPr>
              <a:t>人机交互操作</a:t>
            </a:r>
            <a:endParaRPr lang="zh-CN" altLang="en-US" sz="2800"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531735" y="1906270"/>
            <a:ext cx="3900805" cy="4206875"/>
            <a:chOff x="11891" y="3032"/>
            <a:chExt cx="6143" cy="6625"/>
          </a:xfrm>
        </p:grpSpPr>
        <p:sp>
          <p:nvSpPr>
            <p:cNvPr id="4" name="文本框 1"/>
            <p:cNvSpPr txBox="1"/>
            <p:nvPr/>
          </p:nvSpPr>
          <p:spPr>
            <a:xfrm>
              <a:off x="14241" y="3032"/>
              <a:ext cx="1471" cy="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en-US" altLang="zh-CN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开机</a:t>
              </a:r>
              <a:endParaRPr lang="en-US" altLang="zh-CN" kern="100">
                <a:latin typeface="幼圆" panose="02010509060101010101" charset="-122"/>
                <a:ea typeface="幼圆" panose="0201050906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" name="文本框 2"/>
            <p:cNvSpPr txBox="1"/>
            <p:nvPr/>
          </p:nvSpPr>
          <p:spPr>
            <a:xfrm>
              <a:off x="13200" y="4274"/>
              <a:ext cx="3548" cy="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zh-CN" altLang="en-US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装入并执行</a:t>
              </a:r>
              <a:r>
                <a:rPr lang="en-US" altLang="zh-CN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监控程序</a:t>
              </a:r>
              <a:endParaRPr lang="en-US" altLang="zh-CN" kern="100">
                <a:latin typeface="幼圆" panose="02010509060101010101" charset="-122"/>
                <a:ea typeface="幼圆" panose="0201050906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 rot="0">
              <a:off x="13463" y="5507"/>
              <a:ext cx="2926" cy="1451"/>
              <a:chOff x="3187" y="68735"/>
              <a:chExt cx="1870" cy="772"/>
            </a:xfrm>
          </p:grpSpPr>
          <p:sp>
            <p:nvSpPr>
              <p:cNvPr id="7" name="流程图: 决策 3"/>
              <p:cNvSpPr/>
              <p:nvPr/>
            </p:nvSpPr>
            <p:spPr>
              <a:xfrm>
                <a:off x="3187" y="68735"/>
                <a:ext cx="1870" cy="772"/>
              </a:xfrm>
              <a:prstGeom prst="flowChartDecision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8" name="文本框 4"/>
              <p:cNvSpPr txBox="1"/>
              <p:nvPr/>
            </p:nvSpPr>
            <p:spPr>
              <a:xfrm>
                <a:off x="3305" y="68974"/>
                <a:ext cx="1697" cy="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8000" tIns="18000" rIns="18000" bIns="18000" anchor="ctr" anchorCtr="0" upright="1"/>
              <a:p>
                <a:pPr algn="ctr"/>
                <a:r>
                  <a:rPr lang="en-US" altLang="zh-CN" kern="100">
                    <a:latin typeface="幼圆" panose="02010509060101010101" charset="-122"/>
                    <a:ea typeface="幼圆" panose="02010509060101010101" charset="-122"/>
                    <a:cs typeface="Times New Roman" panose="02020603050405020304"/>
                    <a:sym typeface="Times New Roman" panose="02020603050405020304"/>
                  </a:rPr>
                  <a:t>下一个作业？</a:t>
                </a:r>
                <a:endParaRPr lang="en-US" altLang="zh-CN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sp>
          <p:nvSpPr>
            <p:cNvPr id="9" name="文本框 6"/>
            <p:cNvSpPr txBox="1"/>
            <p:nvPr/>
          </p:nvSpPr>
          <p:spPr>
            <a:xfrm>
              <a:off x="13201" y="7491"/>
              <a:ext cx="3475" cy="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en-US" altLang="zh-CN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加载、执行用户程序</a:t>
              </a:r>
              <a:endParaRPr lang="en-US" altLang="zh-CN" kern="100">
                <a:latin typeface="幼圆" panose="02010509060101010101" charset="-122"/>
                <a:ea typeface="幼圆" panose="0201050906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0" name="直接连接符 7"/>
            <p:cNvCxnSpPr/>
            <p:nvPr/>
          </p:nvCxnSpPr>
          <p:spPr>
            <a:xfrm>
              <a:off x="14962" y="3708"/>
              <a:ext cx="2" cy="55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11" name="直接连接符 8"/>
            <p:cNvCxnSpPr/>
            <p:nvPr/>
          </p:nvCxnSpPr>
          <p:spPr>
            <a:xfrm>
              <a:off x="14934" y="6952"/>
              <a:ext cx="2" cy="55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12" name="直接连接符 9"/>
            <p:cNvCxnSpPr/>
            <p:nvPr/>
          </p:nvCxnSpPr>
          <p:spPr>
            <a:xfrm>
              <a:off x="14953" y="4966"/>
              <a:ext cx="2" cy="55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14" name="任意多边形 10"/>
            <p:cNvSpPr/>
            <p:nvPr/>
          </p:nvSpPr>
          <p:spPr>
            <a:xfrm>
              <a:off x="12895" y="5167"/>
              <a:ext cx="2045" cy="3427"/>
            </a:xfrm>
            <a:custGeom>
              <a:avLst/>
              <a:gdLst/>
              <a:ahLst/>
              <a:cxnLst/>
              <a:pathLst>
                <a:path w="1307" h="1824">
                  <a:moveTo>
                    <a:pt x="1283" y="1596"/>
                  </a:moveTo>
                  <a:lnTo>
                    <a:pt x="1283" y="1824"/>
                  </a:lnTo>
                  <a:lnTo>
                    <a:pt x="0" y="1824"/>
                  </a:lnTo>
                  <a:lnTo>
                    <a:pt x="0" y="0"/>
                  </a:lnTo>
                  <a:lnTo>
                    <a:pt x="130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sp>
        <p:cxnSp>
          <p:nvCxnSpPr>
            <p:cNvPr id="16" name="直接连接符 11"/>
            <p:cNvCxnSpPr/>
            <p:nvPr/>
          </p:nvCxnSpPr>
          <p:spPr>
            <a:xfrm flipV="1">
              <a:off x="16405" y="6225"/>
              <a:ext cx="466" cy="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17" name="文本框 12"/>
            <p:cNvSpPr txBox="1"/>
            <p:nvPr/>
          </p:nvSpPr>
          <p:spPr>
            <a:xfrm>
              <a:off x="16854" y="5926"/>
              <a:ext cx="1009" cy="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en-US" altLang="zh-CN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关机</a:t>
              </a:r>
              <a:endParaRPr lang="en-US" altLang="zh-CN" kern="100">
                <a:latin typeface="幼圆" panose="02010509060101010101" charset="-122"/>
                <a:ea typeface="幼圆" panose="0201050906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5" name="文本框 6"/>
            <p:cNvSpPr txBox="1"/>
            <p:nvPr/>
          </p:nvSpPr>
          <p:spPr>
            <a:xfrm>
              <a:off x="13688" y="8983"/>
              <a:ext cx="3183" cy="67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zh-CN" altLang="en-US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批处理过程描述</a:t>
              </a:r>
              <a:endParaRPr lang="zh-CN" altLang="en-US" kern="100">
                <a:latin typeface="幼圆" panose="02010509060101010101" charset="-122"/>
                <a:ea typeface="幼圆" panose="0201050906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891" y="5674"/>
              <a:ext cx="84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幼圆" panose="02010509060101010101" charset="-122"/>
                  <a:ea typeface="幼圆" panose="02010509060101010101" charset="-122"/>
                </a:rPr>
                <a:t>监控程序</a:t>
              </a:r>
              <a:endParaRPr lang="zh-CN" altLang="en-US">
                <a:latin typeface="幼圆" panose="02010509060101010101" charset="-122"/>
                <a:ea typeface="幼圆" panose="02010509060101010101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0" y="5071"/>
              <a:ext cx="5384" cy="369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幼圆" panose="02010509060101010101" charset="-122"/>
                <a:ea typeface="幼圆" panose="02010509060101010101" charset="-122"/>
              </a:endParaRPr>
            </a:p>
          </p:txBody>
        </p:sp>
        <p:sp>
          <p:nvSpPr>
            <p:cNvPr id="18" name="文本框 4"/>
            <p:cNvSpPr txBox="1"/>
            <p:nvPr/>
          </p:nvSpPr>
          <p:spPr>
            <a:xfrm>
              <a:off x="14987" y="6835"/>
              <a:ext cx="710" cy="675"/>
            </a:xfrm>
            <a:prstGeom prst="rect">
              <a:avLst/>
            </a:prstGeom>
            <a:noFill/>
            <a:ln>
              <a:noFill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zh-CN" altLang="en-US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有</a:t>
              </a:r>
              <a:endParaRPr lang="zh-CN" altLang="en-US" kern="100">
                <a:latin typeface="幼圆" panose="02010509060101010101" charset="-122"/>
                <a:ea typeface="幼圆" panose="0201050906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0" name="文本框 4"/>
            <p:cNvSpPr txBox="1"/>
            <p:nvPr/>
          </p:nvSpPr>
          <p:spPr>
            <a:xfrm>
              <a:off x="16161" y="5584"/>
              <a:ext cx="710" cy="675"/>
            </a:xfrm>
            <a:prstGeom prst="rect">
              <a:avLst/>
            </a:prstGeom>
            <a:noFill/>
            <a:ln>
              <a:noFill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zh-CN" altLang="en-US" kern="100">
                  <a:latin typeface="幼圆" panose="02010509060101010101" charset="-122"/>
                  <a:ea typeface="幼圆" panose="02010509060101010101" charset="-122"/>
                  <a:cs typeface="Times New Roman" panose="02020603050405020304"/>
                  <a:sym typeface="Times New Roman" panose="02020603050405020304"/>
                </a:rPr>
                <a:t>无</a:t>
              </a:r>
              <a:endParaRPr lang="zh-CN" altLang="en-US" kern="100">
                <a:latin typeface="幼圆" panose="02010509060101010101" charset="-122"/>
                <a:ea typeface="幼圆" panose="0201050906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作业内</a:t>
            </a:r>
            <a:r>
              <a:rPr lang="zh-CN" altLang="en-US">
                <a:sym typeface="+mn-ea"/>
              </a:rPr>
              <a:t>执行过程的</a:t>
            </a:r>
            <a:r>
              <a:rPr lang="zh-CN" altLang="en-US">
                <a:sym typeface="+mn-ea"/>
              </a:rPr>
              <a:t>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52365"/>
          </a:xfrm>
        </p:spPr>
        <p:txBody>
          <a:bodyPr>
            <a:normAutofit fontScale="70000"/>
          </a:bodyPr>
          <a:p>
            <a:r>
              <a:rPr lang="zh-CN" altLang="en-US" sz="4570" b="1">
                <a:sym typeface="+mn-ea"/>
              </a:rPr>
              <a:t>控制命令</a:t>
            </a:r>
            <a:endParaRPr lang="zh-CN" altLang="en-US" sz="4570"/>
          </a:p>
          <a:p>
            <a:pPr lvl="1"/>
            <a:r>
              <a:rPr lang="zh-CN" altLang="en-US" sz="4000">
                <a:sym typeface="+mn-ea"/>
              </a:rPr>
              <a:t>控制命令：程序员写给监控程序的命令，代替操作员的操作</a:t>
            </a:r>
            <a:endParaRPr lang="zh-CN" altLang="en-US" sz="4000">
              <a:sym typeface="+mn-ea"/>
            </a:endParaRPr>
          </a:p>
          <a:p>
            <a:pPr lvl="1"/>
            <a:r>
              <a:rPr lang="zh-CN" altLang="en-US" sz="4000">
                <a:sym typeface="+mn-ea"/>
              </a:rPr>
              <a:t>插入在作业中，</a:t>
            </a:r>
            <a:r>
              <a:rPr lang="zh-CN" altLang="en-US" sz="4000">
                <a:sym typeface="+mn-ea"/>
              </a:rPr>
              <a:t>具有特殊标记</a:t>
            </a:r>
            <a:endParaRPr lang="zh-CN" altLang="en-US" sz="4000"/>
          </a:p>
          <a:p>
            <a:pPr algn="l">
              <a:buClrTx/>
              <a:buSzTx/>
              <a:buFontTx/>
            </a:pPr>
            <a:r>
              <a:rPr lang="zh-CN" altLang="en-US" sz="4570" b="1">
                <a:sym typeface="+mn-ea"/>
              </a:rPr>
              <a:t>作业控制语言(JCL)</a:t>
            </a:r>
            <a:endParaRPr lang="zh-CN" altLang="en-US" sz="4570" b="1"/>
          </a:p>
          <a:p>
            <a:pPr lvl="1"/>
            <a:r>
              <a:rPr lang="zh-CN" altLang="en-US" sz="4000">
                <a:sym typeface="+mn-ea"/>
              </a:rPr>
              <a:t>控制命令形成的</a:t>
            </a:r>
            <a:r>
              <a:rPr lang="zh-CN" altLang="en-US" sz="4000" b="1">
                <a:sym typeface="+mn-ea"/>
              </a:rPr>
              <a:t>脚本语言</a:t>
            </a:r>
            <a:r>
              <a:rPr lang="zh-CN" altLang="en-US" sz="4000">
                <a:sym typeface="+mn-ea"/>
              </a:rPr>
              <a:t>，动态，用于</a:t>
            </a:r>
            <a:r>
              <a:rPr lang="zh-CN" altLang="en-US" sz="4000">
                <a:sym typeface="+mn-ea"/>
              </a:rPr>
              <a:t>控制程序的执行</a:t>
            </a:r>
            <a:endParaRPr lang="zh-CN" altLang="en-US" sz="4000">
              <a:sym typeface="+mn-ea"/>
            </a:endParaRPr>
          </a:p>
          <a:p>
            <a:pPr lvl="1"/>
            <a:r>
              <a:rPr lang="zh-CN" altLang="en-US" sz="4000">
                <a:sym typeface="+mn-ea"/>
              </a:rPr>
              <a:t>解释执行：识别、分析、执行</a:t>
            </a:r>
            <a:endParaRPr lang="zh-CN" altLang="en-US" sz="40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166110" y="1485265"/>
          <a:ext cx="7468236" cy="408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4290"/>
                <a:gridCol w="989965"/>
                <a:gridCol w="976630"/>
                <a:gridCol w="1581785"/>
                <a:gridCol w="764540"/>
                <a:gridCol w="1232536"/>
                <a:gridCol w="618490"/>
              </a:tblGrid>
              <a:tr h="4089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$JOB,...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$COBOL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源程序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$LOAD</a:t>
                      </a: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代码</a:t>
                      </a:r>
                      <a:endParaRPr lang="zh-CN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$RUN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$DATA,...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$END</a:t>
                      </a:r>
                      <a:endParaRPr lang="en-US" altLang="en-US" sz="18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533380" y="1072515"/>
            <a:ext cx="9664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强调作业内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第一个操作系统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873625"/>
          </a:xfrm>
        </p:spPr>
        <p:txBody>
          <a:bodyPr>
            <a:normAutofit fontScale="80000"/>
          </a:bodyPr>
          <a:p>
            <a:pPr>
              <a:lnSpc>
                <a:spcPct val="140000"/>
              </a:lnSpc>
            </a:pPr>
            <a:r>
              <a:rPr lang="zh-CN" altLang="en-US" sz="4570">
                <a:sym typeface="+mn-ea"/>
              </a:rPr>
              <a:t>第一个操作系统（</a:t>
            </a:r>
            <a:r>
              <a:rPr lang="zh-CN" altLang="en-US" sz="4570">
                <a:sym typeface="+mn-ea"/>
              </a:rPr>
              <a:t>GM-NAA I/O）</a:t>
            </a:r>
            <a:endParaRPr lang="zh-CN" altLang="en-US" sz="4570"/>
          </a:p>
          <a:p>
            <a:pPr lvl="1">
              <a:lnSpc>
                <a:spcPct val="140000"/>
              </a:lnSpc>
            </a:pPr>
            <a:r>
              <a:rPr lang="zh-CN" altLang="en-US" sz="4000">
                <a:sym typeface="+mn-ea"/>
              </a:rPr>
              <a:t>1956年，</a:t>
            </a:r>
            <a:r>
              <a:rPr lang="zh-CN" altLang="en-US" sz="4000">
                <a:sym typeface="+mn-ea"/>
              </a:rPr>
              <a:t>Robert L. Patrick，通用汽车和北美航空</a:t>
            </a:r>
            <a:endParaRPr lang="zh-CN" altLang="en-US" sz="4000">
              <a:sym typeface="+mn-ea"/>
            </a:endParaRPr>
          </a:p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zh-CN" altLang="en-US" sz="4570">
                <a:sym typeface="+mn-ea"/>
              </a:rPr>
              <a:t>系统特征：</a:t>
            </a:r>
            <a:r>
              <a:rPr lang="zh-CN" altLang="en-US" sz="4570">
                <a:sym typeface="+mn-ea"/>
              </a:rPr>
              <a:t>批处理系统</a:t>
            </a:r>
            <a:endParaRPr lang="zh-CN" altLang="en-US" sz="4570"/>
          </a:p>
          <a:p>
            <a:pPr lvl="1">
              <a:lnSpc>
                <a:spcPct val="140000"/>
              </a:lnSpc>
            </a:pPr>
            <a:r>
              <a:rPr lang="zh-CN" altLang="en-US" sz="3500">
                <a:sym typeface="+mn-ea"/>
              </a:rPr>
              <a:t>设计思想，监控程序，</a:t>
            </a:r>
            <a:r>
              <a:rPr lang="en-US" altLang="zh-CN" sz="3500">
                <a:sym typeface="+mn-ea"/>
              </a:rPr>
              <a:t>I/O</a:t>
            </a:r>
            <a:r>
              <a:rPr lang="zh-CN" altLang="en-US" sz="3500">
                <a:sym typeface="+mn-ea"/>
              </a:rPr>
              <a:t>程序库</a:t>
            </a:r>
            <a:endParaRPr lang="zh-CN" altLang="en-US" sz="4665"/>
          </a:p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zh-CN" altLang="en-US" sz="4570">
                <a:sym typeface="+mn-ea"/>
              </a:rPr>
              <a:t>成效：系统吞吐量增加了10倍</a:t>
            </a:r>
            <a:endParaRPr lang="zh-CN" altLang="en-US" sz="4570"/>
          </a:p>
        </p:txBody>
      </p:sp>
      <p:grpSp>
        <p:nvGrpSpPr>
          <p:cNvPr id="9" name="组合 8"/>
          <p:cNvGrpSpPr/>
          <p:nvPr/>
        </p:nvGrpSpPr>
        <p:grpSpPr>
          <a:xfrm>
            <a:off x="8256905" y="2870200"/>
            <a:ext cx="3023870" cy="3156049"/>
            <a:chOff x="11975" y="1864"/>
            <a:chExt cx="6265" cy="6207"/>
          </a:xfrm>
        </p:grpSpPr>
        <p:pic>
          <p:nvPicPr>
            <p:cNvPr id="4" name="图片 3" descr="20681512_1[1]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975" y="1864"/>
              <a:ext cx="6265" cy="5300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文本框 4"/>
            <p:cNvSpPr txBox="1"/>
            <p:nvPr/>
          </p:nvSpPr>
          <p:spPr>
            <a:xfrm>
              <a:off x="11975" y="7347"/>
              <a:ext cx="6114" cy="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GM-NAA I/O </a:t>
              </a:r>
              <a:r>
                <a:rPr lang="zh-CN" altLang="en-US"/>
                <a:t>操作系统</a:t>
              </a:r>
              <a:endParaRPr lang="zh-CN" alt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4-3 </a:t>
            </a:r>
            <a:r>
              <a:rPr lang="zh-CN" altLang="en-US"/>
              <a:t>脱机输入输出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80000"/>
              </a:lnSpc>
            </a:pPr>
            <a:r>
              <a:rPr lang="zh-CN" altLang="en-US" sz="2800">
                <a:sym typeface="+mn-ea"/>
              </a:rPr>
              <a:t>输入输出对</a:t>
            </a:r>
            <a:r>
              <a:rPr lang="en-US" altLang="zh-CN" sz="2800">
                <a:sym typeface="+mn-ea"/>
              </a:rPr>
              <a:t>CPU</a:t>
            </a:r>
            <a:r>
              <a:rPr lang="zh-CN" altLang="en-US" sz="2800">
                <a:sym typeface="+mn-ea"/>
              </a:rPr>
              <a:t>利用率的影响</a:t>
            </a:r>
            <a:endParaRPr lang="zh-CN" altLang="en-US" sz="2800"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2800">
                <a:sym typeface="+mn-ea"/>
              </a:rPr>
              <a:t>脱机输入输出的思想</a:t>
            </a:r>
            <a:endParaRPr lang="zh-CN" altLang="en-US" sz="2800"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2800">
                <a:sym typeface="+mn-ea"/>
              </a:rPr>
              <a:t>脱机输入输出的实现</a:t>
            </a:r>
            <a:endParaRPr lang="zh-CN" altLang="en-US" sz="2800"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2800">
                <a:sym typeface="+mn-ea"/>
              </a:rPr>
              <a:t>批处理技术的优势和不足</a:t>
            </a:r>
            <a:endParaRPr lang="zh-CN" altLang="en-US" sz="2800">
              <a:sym typeface="+mn-ea"/>
            </a:endParaRPr>
          </a:p>
          <a:p>
            <a:pPr marL="0" indent="0">
              <a:buNone/>
            </a:pPr>
            <a:endParaRPr lang="en-US" altLang="zh-CN" sz="2800"/>
          </a:p>
        </p:txBody>
      </p:sp>
      <p:pic>
        <p:nvPicPr>
          <p:cNvPr id="4" name="图片 3" descr="u=2826174462,2056032349&amp;fm=15&amp;gp=0[1]"/>
          <p:cNvPicPr>
            <a:picLocks noChangeAspect="1"/>
          </p:cNvPicPr>
          <p:nvPr/>
        </p:nvPicPr>
        <p:blipFill>
          <a:blip r:embed="rId1"/>
          <a:srcRect b="9854"/>
          <a:stretch>
            <a:fillRect/>
          </a:stretch>
        </p:blipFill>
        <p:spPr>
          <a:xfrm>
            <a:off x="6155055" y="2526665"/>
            <a:ext cx="5427345" cy="3599815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输入输出对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利用率的影响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3200">
                <a:sym typeface="+mn-ea"/>
              </a:rPr>
              <a:t>操作员之后，</a:t>
            </a:r>
            <a:r>
              <a:rPr lang="zh-CN" altLang="en-US">
                <a:sym typeface="+mn-ea"/>
              </a:rPr>
              <a:t>输入输出设备成为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的另一个猪队友</a:t>
            </a:r>
            <a:endParaRPr lang="zh-CN" altLang="en-US" sz="3200"/>
          </a:p>
          <a:p>
            <a:r>
              <a:rPr lang="zh-CN" altLang="en-US" sz="3200"/>
              <a:t>举例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卡片机：编译</a:t>
            </a:r>
            <a:r>
              <a:rPr lang="zh-CN" altLang="en-US">
                <a:sym typeface="+mn-ea"/>
              </a:rPr>
              <a:t>1200张卡片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读入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输出</a:t>
            </a:r>
            <a:r>
              <a:rPr lang="zh-CN" altLang="en-US">
                <a:sym typeface="+mn-ea"/>
              </a:rPr>
              <a:t>时间</a:t>
            </a:r>
            <a:r>
              <a:rPr lang="en-US" altLang="zh-CN">
                <a:sym typeface="+mn-ea"/>
              </a:rPr>
              <a:t>20</a:t>
            </a:r>
            <a:r>
              <a:rPr lang="zh-CN" altLang="en-US">
                <a:sym typeface="+mn-ea"/>
              </a:rPr>
              <a:t>0秒；计算时间4秒</a:t>
            </a:r>
            <a:endParaRPr lang="zh-CN" altLang="en-US" sz="3200">
              <a:sym typeface="+mn-ea"/>
            </a:endParaRPr>
          </a:p>
          <a:p>
            <a:r>
              <a:rPr lang="en-US" altLang="zh-CN" sz="3200">
                <a:sym typeface="+mn-ea"/>
              </a:rPr>
              <a:t>CPU</a:t>
            </a:r>
            <a:r>
              <a:rPr lang="zh-CN" altLang="en-US" sz="3200">
                <a:sym typeface="+mn-ea"/>
              </a:rPr>
              <a:t>速度在不断提高，而设备停滞不前，矛盾激化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批处理技术，屡试不爽！</a:t>
            </a:r>
            <a:endParaRPr lang="zh-CN" altLang="en-US">
              <a:sym typeface="+mn-ea"/>
            </a:endParaRPr>
          </a:p>
        </p:txBody>
      </p:sp>
      <p:pic>
        <p:nvPicPr>
          <p:cNvPr id="7" name="图片 6" descr="timg[2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0765" y="2160905"/>
            <a:ext cx="1858645" cy="1483995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脱机输入输出的思想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022850"/>
          </a:xfrm>
        </p:spPr>
        <p:txBody>
          <a:bodyPr>
            <a:normAutofit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联机输入输出</a:t>
            </a:r>
            <a:endParaRPr lang="zh-CN" altLang="en-US" sz="4000"/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CPU直接连接设备、控制设备</a:t>
            </a:r>
            <a:endParaRPr lang="zh-CN" altLang="en-US" sz="311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3110" b="1">
                <a:sym typeface="+mn-ea"/>
              </a:rPr>
              <a:t>忙式等待</a:t>
            </a:r>
            <a:endParaRPr lang="zh-CN" altLang="en-US" sz="3200"/>
          </a:p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zh-CN" altLang="en-US" b="1">
                <a:sym typeface="+mn-ea"/>
              </a:rPr>
              <a:t>脱机输入输出</a:t>
            </a:r>
            <a:r>
              <a:rPr lang="zh-CN" altLang="en-US" sz="3110">
                <a:sym typeface="+mn-ea"/>
              </a:rPr>
              <a:t>思想</a:t>
            </a:r>
            <a:endParaRPr lang="zh-CN" altLang="en-US" sz="4000"/>
          </a:p>
          <a:p>
            <a:pPr lvl="1">
              <a:lnSpc>
                <a:spcPct val="140000"/>
              </a:lnSpc>
            </a:pPr>
            <a:r>
              <a:rPr lang="zh-CN" altLang="en-US" sz="3110" b="1">
                <a:sym typeface="+mn-ea"/>
              </a:rPr>
              <a:t>卫星机</a:t>
            </a:r>
            <a:r>
              <a:rPr lang="zh-CN" altLang="en-US" sz="3110">
                <a:sym typeface="+mn-ea"/>
              </a:rPr>
              <a:t>：专用于</a:t>
            </a:r>
            <a:r>
              <a:rPr lang="en-US" altLang="zh-CN" sz="3110">
                <a:sym typeface="+mn-ea"/>
              </a:rPr>
              <a:t>I/O</a:t>
            </a:r>
            <a:r>
              <a:rPr lang="zh-CN" altLang="en-US" sz="3110">
                <a:sym typeface="+mn-ea"/>
              </a:rPr>
              <a:t>的小计算机，连接设备</a:t>
            </a:r>
            <a:endParaRPr lang="zh-CN" altLang="en-US" sz="3110"/>
          </a:p>
          <a:p>
            <a:pPr lvl="1">
              <a:lnSpc>
                <a:spcPct val="140000"/>
              </a:lnSpc>
            </a:pPr>
            <a:r>
              <a:rPr lang="zh-CN" altLang="en-US" sz="3110">
                <a:sym typeface="+mn-ea"/>
              </a:rPr>
              <a:t>磁带：速度快，容量大，存放输入输出数据</a:t>
            </a:r>
            <a:endParaRPr lang="zh-CN" altLang="en-US" sz="311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脱机输入输出的实现</a:t>
            </a:r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120775" y="1934845"/>
            <a:ext cx="3105785" cy="3289935"/>
            <a:chOff x="12283" y="2228"/>
            <a:chExt cx="3832" cy="4258"/>
          </a:xfrm>
        </p:grpSpPr>
        <p:sp>
          <p:nvSpPr>
            <p:cNvPr id="4" name="文本框 1"/>
            <p:cNvSpPr txBox="1"/>
            <p:nvPr/>
          </p:nvSpPr>
          <p:spPr>
            <a:xfrm>
              <a:off x="13582" y="2228"/>
              <a:ext cx="1158" cy="957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主</a:t>
              </a:r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CPU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" name="文本框 2"/>
            <p:cNvSpPr txBox="1"/>
            <p:nvPr/>
          </p:nvSpPr>
          <p:spPr>
            <a:xfrm>
              <a:off x="14947" y="4201"/>
              <a:ext cx="1048" cy="787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打印机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" name="任意多边形 3"/>
            <p:cNvSpPr/>
            <p:nvPr/>
          </p:nvSpPr>
          <p:spPr>
            <a:xfrm>
              <a:off x="14935" y="4139"/>
              <a:ext cx="1180" cy="964"/>
            </a:xfrm>
            <a:custGeom>
              <a:avLst/>
              <a:gdLst>
                <a:gd name="connisteX0" fmla="*/ 0 w 518160"/>
                <a:gd name="connsiteY0" fmla="*/ 256540 h 256540"/>
                <a:gd name="connisteX1" fmla="*/ 0 w 518160"/>
                <a:gd name="connsiteY1" fmla="*/ 0 h 256540"/>
                <a:gd name="connisteX2" fmla="*/ 518160 w 518160"/>
                <a:gd name="connsiteY2" fmla="*/ 0 h 256540"/>
                <a:gd name="connisteX3" fmla="*/ 518160 w 518160"/>
                <a:gd name="connsiteY3" fmla="*/ 230505 h 2565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18160" h="256540">
                  <a:moveTo>
                    <a:pt x="0" y="256540"/>
                  </a:moveTo>
                  <a:lnTo>
                    <a:pt x="0" y="0"/>
                  </a:lnTo>
                  <a:lnTo>
                    <a:pt x="518160" y="0"/>
                  </a:lnTo>
                  <a:lnTo>
                    <a:pt x="518160" y="230505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任意多边形 4"/>
            <p:cNvSpPr/>
            <p:nvPr/>
          </p:nvSpPr>
          <p:spPr>
            <a:xfrm>
              <a:off x="14935" y="4979"/>
              <a:ext cx="1180" cy="286"/>
            </a:xfrm>
            <a:custGeom>
              <a:avLst/>
              <a:gdLst>
                <a:gd name="connisteX0" fmla="*/ 518160 w 518160"/>
                <a:gd name="connsiteY0" fmla="*/ 2011 h 64207"/>
                <a:gd name="connisteX1" fmla="*/ 359410 w 518160"/>
                <a:gd name="connsiteY1" fmla="*/ 7091 h 64207"/>
                <a:gd name="connisteX2" fmla="*/ 184785 w 518160"/>
                <a:gd name="connsiteY2" fmla="*/ 63606 h 64207"/>
                <a:gd name="connisteX3" fmla="*/ 0 w 518160"/>
                <a:gd name="connsiteY3" fmla="*/ 33126 h 6420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18160" h="64208">
                  <a:moveTo>
                    <a:pt x="518160" y="2011"/>
                  </a:moveTo>
                  <a:cubicBezTo>
                    <a:pt x="489585" y="2011"/>
                    <a:pt x="426085" y="-4974"/>
                    <a:pt x="359410" y="7091"/>
                  </a:cubicBezTo>
                  <a:cubicBezTo>
                    <a:pt x="292735" y="19156"/>
                    <a:pt x="256540" y="58526"/>
                    <a:pt x="184785" y="63606"/>
                  </a:cubicBezTo>
                  <a:cubicBezTo>
                    <a:pt x="113030" y="68686"/>
                    <a:pt x="33655" y="40111"/>
                    <a:pt x="0" y="33126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任意多边形 5"/>
            <p:cNvSpPr/>
            <p:nvPr/>
          </p:nvSpPr>
          <p:spPr>
            <a:xfrm>
              <a:off x="12283" y="4063"/>
              <a:ext cx="1116" cy="1062"/>
            </a:xfrm>
            <a:custGeom>
              <a:avLst/>
              <a:gdLst>
                <a:gd name="connsiteX0" fmla="*/ 0 w 719"/>
                <a:gd name="connsiteY0" fmla="*/ 444 h 445"/>
                <a:gd name="connsiteX1" fmla="*/ 0 w 719"/>
                <a:gd name="connsiteY1" fmla="*/ 80 h 445"/>
                <a:gd name="connsiteX2" fmla="*/ 97 w 719"/>
                <a:gd name="connsiteY2" fmla="*/ 0 h 445"/>
                <a:gd name="connsiteX3" fmla="*/ 719 w 719"/>
                <a:gd name="connsiteY3" fmla="*/ 0 h 445"/>
                <a:gd name="connsiteX4" fmla="*/ 719 w 719"/>
                <a:gd name="connsiteY4" fmla="*/ 437 h 445"/>
                <a:gd name="connsiteX5" fmla="*/ 0 w 719"/>
                <a:gd name="connsiteY5" fmla="*/ 445 h 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" h="445">
                  <a:moveTo>
                    <a:pt x="0" y="444"/>
                  </a:moveTo>
                  <a:lnTo>
                    <a:pt x="0" y="80"/>
                  </a:lnTo>
                  <a:lnTo>
                    <a:pt x="97" y="0"/>
                  </a:lnTo>
                  <a:lnTo>
                    <a:pt x="719" y="0"/>
                  </a:lnTo>
                  <a:lnTo>
                    <a:pt x="719" y="437"/>
                  </a:lnTo>
                  <a:lnTo>
                    <a:pt x="0" y="445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文本框 6"/>
            <p:cNvSpPr txBox="1"/>
            <p:nvPr/>
          </p:nvSpPr>
          <p:spPr>
            <a:xfrm>
              <a:off x="12283" y="4192"/>
              <a:ext cx="1048" cy="787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卡片机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5" name="直接连接符 22"/>
            <p:cNvCxnSpPr>
              <a:endCxn id="4" idx="2"/>
            </p:cNvCxnSpPr>
            <p:nvPr/>
          </p:nvCxnSpPr>
          <p:spPr>
            <a:xfrm flipV="1">
              <a:off x="12983" y="3185"/>
              <a:ext cx="1178" cy="854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3"/>
            <p:cNvCxnSpPr>
              <a:endCxn id="4" idx="2"/>
            </p:cNvCxnSpPr>
            <p:nvPr/>
          </p:nvCxnSpPr>
          <p:spPr>
            <a:xfrm flipH="1" flipV="1">
              <a:off x="14161" y="3185"/>
              <a:ext cx="1010" cy="95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29"/>
            <p:cNvSpPr txBox="1"/>
            <p:nvPr/>
          </p:nvSpPr>
          <p:spPr>
            <a:xfrm>
              <a:off x="13112" y="5699"/>
              <a:ext cx="2332" cy="787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联机输入输出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494020" y="1595120"/>
            <a:ext cx="5663565" cy="3631565"/>
            <a:chOff x="8877" y="2467"/>
            <a:chExt cx="8919" cy="5719"/>
          </a:xfrm>
        </p:grpSpPr>
        <p:sp>
          <p:nvSpPr>
            <p:cNvPr id="33" name="文本框 30"/>
            <p:cNvSpPr txBox="1"/>
            <p:nvPr/>
          </p:nvSpPr>
          <p:spPr>
            <a:xfrm>
              <a:off x="11748" y="7294"/>
              <a:ext cx="2892" cy="89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脱机输入输出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0" name="文本框 7"/>
            <p:cNvSpPr txBox="1"/>
            <p:nvPr/>
          </p:nvSpPr>
          <p:spPr>
            <a:xfrm>
              <a:off x="8877" y="3182"/>
              <a:ext cx="1703" cy="1086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主</a:t>
              </a:r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CPU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文本框 8"/>
            <p:cNvSpPr txBox="1"/>
            <p:nvPr/>
          </p:nvSpPr>
          <p:spPr>
            <a:xfrm>
              <a:off x="13317" y="3393"/>
              <a:ext cx="2402" cy="889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satellite CPU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2" name="直接连接符 9"/>
            <p:cNvCxnSpPr/>
            <p:nvPr/>
          </p:nvCxnSpPr>
          <p:spPr>
            <a:xfrm>
              <a:off x="9308" y="5456"/>
              <a:ext cx="783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1"/>
            <p:cNvSpPr/>
            <p:nvPr/>
          </p:nvSpPr>
          <p:spPr>
            <a:xfrm>
              <a:off x="9820" y="5448"/>
              <a:ext cx="484" cy="42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文本框 12"/>
            <p:cNvSpPr txBox="1"/>
            <p:nvPr/>
          </p:nvSpPr>
          <p:spPr>
            <a:xfrm>
              <a:off x="9018" y="5890"/>
              <a:ext cx="1287" cy="88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磁带机</a:t>
              </a:r>
              <a:endParaRPr lang="en-US" altLang="zh-CN" sz="20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6" name="直接连接符 14"/>
            <p:cNvCxnSpPr/>
            <p:nvPr/>
          </p:nvCxnSpPr>
          <p:spPr>
            <a:xfrm>
              <a:off x="12448" y="5448"/>
              <a:ext cx="783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2297" y="5451"/>
              <a:ext cx="383" cy="42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椭圆 13"/>
            <p:cNvSpPr/>
            <p:nvPr/>
          </p:nvSpPr>
          <p:spPr>
            <a:xfrm>
              <a:off x="13001" y="5456"/>
              <a:ext cx="383" cy="40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文本框 15"/>
            <p:cNvSpPr txBox="1"/>
            <p:nvPr/>
          </p:nvSpPr>
          <p:spPr>
            <a:xfrm>
              <a:off x="12219" y="5882"/>
              <a:ext cx="1287" cy="88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1080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磁带机</a:t>
              </a:r>
              <a:endParaRPr lang="en-US" altLang="zh-CN" sz="2000" kern="100">
                <a:noFill/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0" name="任意多边形 17"/>
            <p:cNvSpPr/>
            <p:nvPr/>
          </p:nvSpPr>
          <p:spPr>
            <a:xfrm>
              <a:off x="14134" y="5156"/>
              <a:ext cx="1480" cy="1205"/>
            </a:xfrm>
            <a:custGeom>
              <a:avLst/>
              <a:gdLst>
                <a:gd name="connsiteX0" fmla="*/ 0 w 719"/>
                <a:gd name="connsiteY0" fmla="*/ 444 h 445"/>
                <a:gd name="connsiteX1" fmla="*/ 0 w 719"/>
                <a:gd name="connsiteY1" fmla="*/ 80 h 445"/>
                <a:gd name="connsiteX2" fmla="*/ 97 w 719"/>
                <a:gd name="connsiteY2" fmla="*/ 0 h 445"/>
                <a:gd name="connsiteX3" fmla="*/ 719 w 719"/>
                <a:gd name="connsiteY3" fmla="*/ 0 h 445"/>
                <a:gd name="connsiteX4" fmla="*/ 719 w 719"/>
                <a:gd name="connsiteY4" fmla="*/ 437 h 445"/>
                <a:gd name="connsiteX5" fmla="*/ 0 w 719"/>
                <a:gd name="connsiteY5" fmla="*/ 445 h 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" h="445">
                  <a:moveTo>
                    <a:pt x="0" y="444"/>
                  </a:moveTo>
                  <a:lnTo>
                    <a:pt x="0" y="80"/>
                  </a:lnTo>
                  <a:lnTo>
                    <a:pt x="97" y="0"/>
                  </a:lnTo>
                  <a:lnTo>
                    <a:pt x="719" y="0"/>
                  </a:lnTo>
                  <a:lnTo>
                    <a:pt x="719" y="437"/>
                  </a:lnTo>
                  <a:lnTo>
                    <a:pt x="0" y="445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文本框 18"/>
            <p:cNvSpPr txBox="1"/>
            <p:nvPr/>
          </p:nvSpPr>
          <p:spPr>
            <a:xfrm>
              <a:off x="14171" y="5305"/>
              <a:ext cx="1390" cy="89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卡片机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2" name="文本框 19"/>
            <p:cNvSpPr txBox="1"/>
            <p:nvPr/>
          </p:nvSpPr>
          <p:spPr>
            <a:xfrm>
              <a:off x="16259" y="5204"/>
              <a:ext cx="1390" cy="89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打印机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3" name="任意多边形 20"/>
            <p:cNvSpPr/>
            <p:nvPr/>
          </p:nvSpPr>
          <p:spPr>
            <a:xfrm>
              <a:off x="16232" y="5134"/>
              <a:ext cx="1565" cy="1094"/>
            </a:xfrm>
            <a:custGeom>
              <a:avLst/>
              <a:gdLst>
                <a:gd name="connisteX0" fmla="*/ 0 w 518160"/>
                <a:gd name="connsiteY0" fmla="*/ 256540 h 256540"/>
                <a:gd name="connisteX1" fmla="*/ 0 w 518160"/>
                <a:gd name="connsiteY1" fmla="*/ 0 h 256540"/>
                <a:gd name="connisteX2" fmla="*/ 518160 w 518160"/>
                <a:gd name="connsiteY2" fmla="*/ 0 h 256540"/>
                <a:gd name="connisteX3" fmla="*/ 518160 w 518160"/>
                <a:gd name="connsiteY3" fmla="*/ 230505 h 25654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18160" h="256540">
                  <a:moveTo>
                    <a:pt x="0" y="256540"/>
                  </a:moveTo>
                  <a:lnTo>
                    <a:pt x="0" y="0"/>
                  </a:lnTo>
                  <a:lnTo>
                    <a:pt x="518160" y="0"/>
                  </a:lnTo>
                  <a:lnTo>
                    <a:pt x="518160" y="230505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任意多边形 21"/>
            <p:cNvSpPr/>
            <p:nvPr/>
          </p:nvSpPr>
          <p:spPr>
            <a:xfrm>
              <a:off x="16232" y="6087"/>
              <a:ext cx="1565" cy="325"/>
            </a:xfrm>
            <a:custGeom>
              <a:avLst/>
              <a:gdLst>
                <a:gd name="connisteX0" fmla="*/ 518160 w 518160"/>
                <a:gd name="connsiteY0" fmla="*/ 2011 h 64207"/>
                <a:gd name="connisteX1" fmla="*/ 359410 w 518160"/>
                <a:gd name="connsiteY1" fmla="*/ 7091 h 64207"/>
                <a:gd name="connisteX2" fmla="*/ 184785 w 518160"/>
                <a:gd name="connsiteY2" fmla="*/ 63606 h 64207"/>
                <a:gd name="connisteX3" fmla="*/ 0 w 518160"/>
                <a:gd name="connsiteY3" fmla="*/ 33126 h 6420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18160" h="64208">
                  <a:moveTo>
                    <a:pt x="518160" y="2011"/>
                  </a:moveTo>
                  <a:cubicBezTo>
                    <a:pt x="489585" y="2011"/>
                    <a:pt x="426085" y="-4974"/>
                    <a:pt x="359410" y="7091"/>
                  </a:cubicBezTo>
                  <a:cubicBezTo>
                    <a:pt x="292735" y="19156"/>
                    <a:pt x="256540" y="58526"/>
                    <a:pt x="184785" y="63606"/>
                  </a:cubicBezTo>
                  <a:cubicBezTo>
                    <a:pt x="113030" y="68686"/>
                    <a:pt x="33655" y="40111"/>
                    <a:pt x="0" y="33126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27" name="直接连接符 24"/>
            <p:cNvCxnSpPr>
              <a:endCxn id="10" idx="2"/>
            </p:cNvCxnSpPr>
            <p:nvPr/>
          </p:nvCxnSpPr>
          <p:spPr>
            <a:xfrm flipV="1">
              <a:off x="9684" y="4268"/>
              <a:ext cx="25" cy="101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5"/>
            <p:cNvCxnSpPr>
              <a:endCxn id="11" idx="2"/>
            </p:cNvCxnSpPr>
            <p:nvPr/>
          </p:nvCxnSpPr>
          <p:spPr>
            <a:xfrm flipV="1">
              <a:off x="13433" y="4282"/>
              <a:ext cx="1067" cy="1086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6"/>
            <p:cNvCxnSpPr>
              <a:endCxn id="11" idx="2"/>
            </p:cNvCxnSpPr>
            <p:nvPr/>
          </p:nvCxnSpPr>
          <p:spPr>
            <a:xfrm flipH="1" flipV="1">
              <a:off x="14499" y="4282"/>
              <a:ext cx="312" cy="868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7"/>
            <p:cNvCxnSpPr>
              <a:endCxn id="11" idx="2"/>
            </p:cNvCxnSpPr>
            <p:nvPr/>
          </p:nvCxnSpPr>
          <p:spPr>
            <a:xfrm flipH="1" flipV="1">
              <a:off x="14499" y="4282"/>
              <a:ext cx="2999" cy="83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左右箭头 28"/>
            <p:cNvSpPr/>
            <p:nvPr/>
          </p:nvSpPr>
          <p:spPr>
            <a:xfrm>
              <a:off x="10580" y="5587"/>
              <a:ext cx="1414" cy="322"/>
            </a:xfrm>
            <a:prstGeom prst="left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51" name="组合 51"/>
            <p:cNvGrpSpPr/>
            <p:nvPr/>
          </p:nvGrpSpPr>
          <p:grpSpPr>
            <a:xfrm rot="0">
              <a:off x="10848" y="4485"/>
              <a:ext cx="858" cy="861"/>
              <a:chOff x="1428" y="5163"/>
              <a:chExt cx="417" cy="318"/>
            </a:xfrm>
            <a:noFill/>
          </p:grpSpPr>
          <p:sp>
            <p:nvSpPr>
              <p:cNvPr id="34" name="椭圆 31"/>
              <p:cNvSpPr/>
              <p:nvPr/>
            </p:nvSpPr>
            <p:spPr>
              <a:xfrm>
                <a:off x="1448" y="5163"/>
                <a:ext cx="119" cy="119"/>
              </a:xfrm>
              <a:prstGeom prst="ellipse">
                <a:avLst/>
              </a:prstGeom>
              <a:grpFill/>
              <a:ln w="635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sp>
          <p:cxnSp>
            <p:nvCxnSpPr>
              <p:cNvPr id="35" name="直接连接符 33"/>
              <p:cNvCxnSpPr>
                <a:stCxn id="34" idx="4"/>
              </p:cNvCxnSpPr>
              <p:nvPr/>
            </p:nvCxnSpPr>
            <p:spPr>
              <a:xfrm>
                <a:off x="1508" y="5282"/>
                <a:ext cx="0" cy="116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4"/>
              <p:cNvCxnSpPr/>
              <p:nvPr/>
            </p:nvCxnSpPr>
            <p:spPr>
              <a:xfrm flipH="1">
                <a:off x="1428" y="5277"/>
                <a:ext cx="74" cy="8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5"/>
              <p:cNvCxnSpPr>
                <a:stCxn id="34" idx="4"/>
              </p:cNvCxnSpPr>
              <p:nvPr/>
            </p:nvCxnSpPr>
            <p:spPr>
              <a:xfrm>
                <a:off x="1508" y="5282"/>
                <a:ext cx="81" cy="6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6"/>
              <p:cNvCxnSpPr/>
              <p:nvPr/>
            </p:nvCxnSpPr>
            <p:spPr>
              <a:xfrm flipH="1">
                <a:off x="1439" y="5399"/>
                <a:ext cx="74" cy="8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7"/>
              <p:cNvCxnSpPr/>
              <p:nvPr/>
            </p:nvCxnSpPr>
            <p:spPr>
              <a:xfrm flipH="1" flipV="1">
                <a:off x="1517" y="5402"/>
                <a:ext cx="59" cy="7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组合 50"/>
              <p:cNvGrpSpPr/>
              <p:nvPr/>
            </p:nvGrpSpPr>
            <p:grpSpPr>
              <a:xfrm>
                <a:off x="1577" y="5343"/>
                <a:ext cx="269" cy="120"/>
                <a:chOff x="6376" y="6634"/>
                <a:chExt cx="538" cy="195"/>
              </a:xfrm>
              <a:grpFill/>
            </p:grpSpPr>
            <p:cxnSp>
              <p:nvCxnSpPr>
                <p:cNvPr id="49" name="直接连接符 49"/>
                <p:cNvCxnSpPr/>
                <p:nvPr/>
              </p:nvCxnSpPr>
              <p:spPr>
                <a:xfrm>
                  <a:off x="6449" y="6634"/>
                  <a:ext cx="380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椭圆 48"/>
                <p:cNvSpPr/>
                <p:nvPr/>
              </p:nvSpPr>
              <p:spPr>
                <a:xfrm>
                  <a:off x="6376" y="6635"/>
                  <a:ext cx="186" cy="18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  <p:sp>
              <p:nvSpPr>
                <p:cNvPr id="47" name="椭圆 47"/>
                <p:cNvSpPr/>
                <p:nvPr/>
              </p:nvSpPr>
              <p:spPr>
                <a:xfrm>
                  <a:off x="6728" y="6643"/>
                  <a:ext cx="186" cy="18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</p:grpSp>
        <p:sp>
          <p:nvSpPr>
            <p:cNvPr id="42" name="椭圆 11"/>
            <p:cNvSpPr/>
            <p:nvPr/>
          </p:nvSpPr>
          <p:spPr>
            <a:xfrm>
              <a:off x="9091" y="5453"/>
              <a:ext cx="484" cy="42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文本框 12"/>
            <p:cNvSpPr txBox="1"/>
            <p:nvPr/>
          </p:nvSpPr>
          <p:spPr>
            <a:xfrm>
              <a:off x="13231" y="2467"/>
              <a:ext cx="26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批量输入</a:t>
              </a:r>
              <a:r>
                <a:rPr lang="en-US" altLang="zh-CN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/</a:t>
              </a:r>
              <a:r>
                <a:rPr lang="zh-CN" altLang="en-US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输出</a:t>
              </a:r>
              <a:endParaRPr lang="zh-CN" alt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308" y="2467"/>
              <a:ext cx="100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>
                  <a:latin typeface="隶书" panose="02010509060101010101" charset="-122"/>
                  <a:ea typeface="隶书" panose="02010509060101010101" charset="-122"/>
                  <a:cs typeface="隶书" panose="02010509060101010101" charset="-122"/>
                  <a:sym typeface="+mn-ea"/>
                </a:rPr>
                <a:t>脱机</a:t>
              </a:r>
              <a:endParaRPr lang="zh-CN" altLang="en-US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批处理技术的</a:t>
            </a:r>
            <a:r>
              <a:rPr lang="zh-CN" altLang="en-US">
                <a:sym typeface="+mn-ea"/>
              </a:rPr>
              <a:t>优势和不足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 sz="3555">
                <a:sym typeface="+mn-ea"/>
              </a:rPr>
              <a:t>批处理的优势</a:t>
            </a:r>
            <a:endParaRPr lang="zh-CN" altLang="en-US" sz="3555"/>
          </a:p>
          <a:p>
            <a:pPr lvl="1"/>
            <a:r>
              <a:rPr lang="en-US" altLang="zh-CN" sz="3110">
                <a:sym typeface="+mn-ea"/>
              </a:rPr>
              <a:t>CPU</a:t>
            </a:r>
            <a:r>
              <a:rPr lang="zh-CN" altLang="en-US" sz="3110">
                <a:sym typeface="+mn-ea"/>
              </a:rPr>
              <a:t>利用率、自动化程度、系统效率、吞吐量，高！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适用于大容量、高强度的计算和数据处理</a:t>
            </a:r>
            <a:endParaRPr lang="zh-CN" altLang="en-US" sz="3110"/>
          </a:p>
          <a:p>
            <a:r>
              <a:rPr lang="zh-CN" altLang="en-US" sz="3555">
                <a:sym typeface="+mn-ea"/>
              </a:rPr>
              <a:t>批处理的</a:t>
            </a:r>
            <a:r>
              <a:rPr lang="zh-CN" altLang="en-US" sz="3555">
                <a:sym typeface="+mn-ea"/>
              </a:rPr>
              <a:t>不足</a:t>
            </a:r>
            <a:endParaRPr lang="zh-CN" altLang="en-US" sz="3555"/>
          </a:p>
          <a:p>
            <a:pPr lvl="1"/>
            <a:r>
              <a:rPr lang="zh-CN" altLang="en-US" sz="3110">
                <a:sym typeface="+mn-ea"/>
              </a:rPr>
              <a:t>没有人机交互</a:t>
            </a:r>
            <a:endParaRPr lang="zh-CN" altLang="en-US" sz="3110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追求CPU利用率的结果</a:t>
            </a:r>
            <a:endParaRPr lang="zh-CN" altLang="en-US" sz="3110"/>
          </a:p>
        </p:txBody>
      </p:sp>
      <p:pic>
        <p:nvPicPr>
          <p:cNvPr id="6" name="图片 5" descr="u=3190499717,2832401448&amp;fm=26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2395" y="3431540"/>
            <a:ext cx="3850005" cy="26949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4-4 </a:t>
            </a:r>
            <a:r>
              <a:rPr lang="zh-CN" altLang="en-US"/>
              <a:t>多任务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多任务的思想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并行与并发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多任务的实现</a:t>
            </a:r>
            <a:endParaRPr lang="zh-CN" altLang="en-US">
              <a:sym typeface="+mn-ea"/>
            </a:endParaRPr>
          </a:p>
          <a:p>
            <a:endParaRPr lang="en-US" altLang="zh-CN"/>
          </a:p>
        </p:txBody>
      </p:sp>
      <p:pic>
        <p:nvPicPr>
          <p:cNvPr id="4" name="图片 3" descr="e1fe9925bc315c60476e76e18db1cb13485477c0[2]"/>
          <p:cNvPicPr>
            <a:picLocks noChangeAspect="1"/>
          </p:cNvPicPr>
          <p:nvPr/>
        </p:nvPicPr>
        <p:blipFill>
          <a:blip r:embed="rId1"/>
          <a:srcRect l="16058" t="13104" r="10295" b="29021"/>
          <a:stretch>
            <a:fillRect/>
          </a:stretch>
        </p:blipFill>
        <p:spPr>
          <a:xfrm>
            <a:off x="5132705" y="2172970"/>
            <a:ext cx="5605145" cy="3472815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本章目录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0" y="1183640"/>
            <a:ext cx="5884545" cy="4921885"/>
          </a:xfrm>
        </p:spPr>
        <p:txBody>
          <a:bodyPr>
            <a:normAutofit/>
          </a:bodyPr>
          <a:p>
            <a:pPr>
              <a:lnSpc>
                <a:spcPct val="160000"/>
              </a:lnSpc>
            </a:pPr>
            <a:r>
              <a:rPr sz="2800">
                <a:cs typeface="幼圆" panose="02010509060101010101" charset="-122"/>
                <a:sym typeface="+mn-ea"/>
              </a:rPr>
              <a:t>4-1 </a:t>
            </a:r>
            <a:r>
              <a:rPr lang="zh-CN" sz="2800">
                <a:cs typeface="幼圆" panose="02010509060101010101" charset="-122"/>
                <a:sym typeface="+mn-ea"/>
              </a:rPr>
              <a:t>操作系统之前的人机交互</a:t>
            </a:r>
            <a:endParaRPr lang="zh-CN" sz="2800">
              <a:cs typeface="幼圆" panose="020105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sz="2800">
                <a:cs typeface="幼圆" panose="02010509060101010101" charset="-122"/>
                <a:sym typeface="+mn-ea"/>
              </a:rPr>
              <a:t>4-2 批处理</a:t>
            </a:r>
            <a:endParaRPr sz="2800">
              <a:cs typeface="幼圆" panose="020105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sz="2800">
                <a:cs typeface="幼圆" panose="02010509060101010101" charset="-122"/>
                <a:sym typeface="+mn-ea"/>
              </a:rPr>
              <a:t>4-3 脱机输入输出</a:t>
            </a:r>
            <a:endParaRPr sz="2800">
              <a:cs typeface="幼圆" panose="020105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sz="2800">
                <a:cs typeface="幼圆" panose="02010509060101010101" charset="-122"/>
                <a:sym typeface="+mn-ea"/>
              </a:rPr>
              <a:t>4-4 </a:t>
            </a:r>
            <a:r>
              <a:rPr lang="zh-CN" sz="2800">
                <a:cs typeface="幼圆" panose="02010509060101010101" charset="-122"/>
                <a:sym typeface="+mn-ea"/>
              </a:rPr>
              <a:t>多任务</a:t>
            </a:r>
            <a:endParaRPr sz="2800">
              <a:cs typeface="幼圆" panose="020105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sz="2800">
                <a:cs typeface="幼圆" panose="02010509060101010101" charset="-122"/>
                <a:sym typeface="+mn-ea"/>
              </a:rPr>
              <a:t>4-5 </a:t>
            </a:r>
            <a:r>
              <a:rPr lang="zh-CN" sz="2800">
                <a:cs typeface="幼圆" panose="02010509060101010101" charset="-122"/>
                <a:sym typeface="+mn-ea"/>
              </a:rPr>
              <a:t>分时</a:t>
            </a:r>
            <a:endParaRPr sz="2800">
              <a:cs typeface="幼圆" panose="020105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sz="2800">
                <a:cs typeface="幼圆" panose="02010509060101010101" charset="-122"/>
                <a:sym typeface="+mn-ea"/>
              </a:rPr>
              <a:t>4-6 操作系统</a:t>
            </a:r>
            <a:r>
              <a:rPr lang="zh-CN" sz="2800">
                <a:cs typeface="幼圆" panose="02010509060101010101" charset="-122"/>
                <a:sym typeface="+mn-ea"/>
              </a:rPr>
              <a:t>概念的形成</a:t>
            </a:r>
            <a:endParaRPr lang="zh-CN" altLang="en-US" sz="2800">
              <a:cs typeface="幼圆" panose="02010509060101010101" charset="-122"/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513195" y="1183640"/>
            <a:ext cx="5088255" cy="49218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sz="2800">
                <a:cs typeface="幼圆" panose="02010509060101010101" charset="-122"/>
                <a:sym typeface="+mn-ea"/>
              </a:rPr>
              <a:t>4-7 </a:t>
            </a:r>
            <a:r>
              <a:rPr lang="zh-CN" sz="2800">
                <a:cs typeface="幼圆" panose="02010509060101010101" charset="-122"/>
                <a:sym typeface="+mn-ea"/>
              </a:rPr>
              <a:t>操作系统内核</a:t>
            </a:r>
            <a:endParaRPr sz="2800">
              <a:cs typeface="幼圆" panose="02010509060101010101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sz="2800">
                <a:cs typeface="幼圆" panose="02010509060101010101" charset="-122"/>
                <a:sym typeface="+mn-ea"/>
              </a:rPr>
              <a:t>4-8 </a:t>
            </a:r>
            <a:r>
              <a:rPr lang="zh-CN" sz="2800">
                <a:cs typeface="幼圆" panose="02010509060101010101" charset="-122"/>
                <a:sym typeface="+mn-ea"/>
              </a:rPr>
              <a:t>内核之外</a:t>
            </a:r>
            <a:endParaRPr lang="zh-CN" sz="2800">
              <a:cs typeface="幼圆" panose="02010509060101010101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2800">
                <a:cs typeface="幼圆" panose="02010509060101010101" charset="-122"/>
                <a:sym typeface="+mn-ea"/>
              </a:rPr>
              <a:t>4-9 </a:t>
            </a:r>
            <a:r>
              <a:rPr lang="zh-CN" altLang="en-US" sz="2800">
                <a:cs typeface="幼圆" panose="02010509060101010101" charset="-122"/>
                <a:sym typeface="+mn-ea"/>
              </a:rPr>
              <a:t>操作系统结构</a:t>
            </a:r>
            <a:endParaRPr lang="zh-CN" altLang="en-US" sz="2800">
              <a:cs typeface="幼圆" panose="02010509060101010101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2800">
                <a:cs typeface="幼圆" panose="02010509060101010101" charset="-122"/>
                <a:sym typeface="+mn-ea"/>
              </a:rPr>
              <a:t>4-10 </a:t>
            </a:r>
            <a:r>
              <a:rPr lang="zh-CN" altLang="en-US" sz="2800">
                <a:cs typeface="幼圆" panose="02010509060101010101" charset="-122"/>
                <a:sym typeface="+mn-ea"/>
              </a:rPr>
              <a:t>操作系统的研发</a:t>
            </a:r>
            <a:endParaRPr lang="zh-CN" altLang="en-US" sz="2800">
              <a:cs typeface="幼圆" panose="02010509060101010101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sz="2800">
                <a:cs typeface="幼圆" panose="02010509060101010101" charset="-122"/>
                <a:sym typeface="+mn-ea"/>
              </a:rPr>
              <a:t>4-11 </a:t>
            </a:r>
            <a:r>
              <a:rPr lang="zh-CN" altLang="en-US" sz="2800">
                <a:cs typeface="幼圆" panose="02010509060101010101" charset="-122"/>
                <a:sym typeface="+mn-ea"/>
              </a:rPr>
              <a:t>操作系统的安装与引导</a:t>
            </a:r>
            <a:endParaRPr lang="zh-CN" altLang="en-US" sz="2800">
              <a:cs typeface="幼圆" panose="02010509060101010101" charset="-122"/>
              <a:sym typeface="+mn-ea"/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4057015" y="2399030"/>
            <a:ext cx="201295" cy="7727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左中括号 5"/>
          <p:cNvSpPr/>
          <p:nvPr/>
        </p:nvSpPr>
        <p:spPr>
          <a:xfrm flipH="1">
            <a:off x="3273425" y="3924935"/>
            <a:ext cx="191135" cy="76327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中括号 6"/>
          <p:cNvSpPr/>
          <p:nvPr/>
        </p:nvSpPr>
        <p:spPr>
          <a:xfrm>
            <a:off x="632460" y="1645920"/>
            <a:ext cx="120650" cy="38360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左中括号 7"/>
          <p:cNvSpPr/>
          <p:nvPr/>
        </p:nvSpPr>
        <p:spPr>
          <a:xfrm>
            <a:off x="6497320" y="1675765"/>
            <a:ext cx="150495" cy="163703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左中括号 8"/>
          <p:cNvSpPr/>
          <p:nvPr/>
        </p:nvSpPr>
        <p:spPr>
          <a:xfrm>
            <a:off x="6507480" y="4126230"/>
            <a:ext cx="140335" cy="8032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多任务的思想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脱机输入输出的局限性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及时性，自动化，早期技术</a:t>
            </a:r>
            <a:endParaRPr lang="zh-CN" altLang="en-US" sz="2800">
              <a:sym typeface="+mn-ea"/>
            </a:endParaRPr>
          </a:p>
          <a:p>
            <a:r>
              <a:rPr lang="zh-CN" altLang="en-US" sz="3200">
                <a:sym typeface="+mn-ea"/>
              </a:rPr>
              <a:t>多任务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多个作业；作业切换；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保持忙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第一个多任务系统：1961，LEO III计算机系统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并发</a:t>
            </a:r>
            <a:r>
              <a:rPr lang="zh-CN" altLang="en-US">
                <a:sym typeface="+mn-ea"/>
              </a:rPr>
              <a:t>：多任务、多道程序、多进程、多线程</a:t>
            </a:r>
            <a:endParaRPr lang="zh-CN" altLang="en-US"/>
          </a:p>
        </p:txBody>
      </p:sp>
      <p:grpSp>
        <p:nvGrpSpPr>
          <p:cNvPr id="21" name="组合 21"/>
          <p:cNvGrpSpPr/>
          <p:nvPr/>
        </p:nvGrpSpPr>
        <p:grpSpPr>
          <a:xfrm>
            <a:off x="6769735" y="1527175"/>
            <a:ext cx="4812665" cy="2378001"/>
            <a:chOff x="1387" y="5590"/>
            <a:chExt cx="4153" cy="1299"/>
          </a:xfrm>
        </p:grpSpPr>
        <p:cxnSp>
          <p:nvCxnSpPr>
            <p:cNvPr id="4" name="直接连接符 1"/>
            <p:cNvCxnSpPr/>
            <p:nvPr/>
          </p:nvCxnSpPr>
          <p:spPr>
            <a:xfrm>
              <a:off x="2106" y="5772"/>
              <a:ext cx="313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"/>
            <p:cNvCxnSpPr/>
            <p:nvPr/>
          </p:nvCxnSpPr>
          <p:spPr>
            <a:xfrm>
              <a:off x="2100" y="6154"/>
              <a:ext cx="313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3"/>
            <p:cNvCxnSpPr/>
            <p:nvPr/>
          </p:nvCxnSpPr>
          <p:spPr>
            <a:xfrm>
              <a:off x="2100" y="6558"/>
              <a:ext cx="313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4"/>
            <p:cNvSpPr/>
            <p:nvPr/>
          </p:nvSpPr>
          <p:spPr>
            <a:xfrm>
              <a:off x="2586" y="5719"/>
              <a:ext cx="1147" cy="120"/>
            </a:xfrm>
            <a:prstGeom prst="rect">
              <a:avLst/>
            </a:prstGeom>
            <a:solidFill>
              <a:srgbClr val="F3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矩形 5"/>
            <p:cNvSpPr/>
            <p:nvPr/>
          </p:nvSpPr>
          <p:spPr>
            <a:xfrm>
              <a:off x="3164" y="6099"/>
              <a:ext cx="1645" cy="120"/>
            </a:xfrm>
            <a:prstGeom prst="rect">
              <a:avLst/>
            </a:prstGeom>
            <a:solidFill>
              <a:srgbClr val="F3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矩形 6"/>
            <p:cNvSpPr/>
            <p:nvPr/>
          </p:nvSpPr>
          <p:spPr>
            <a:xfrm>
              <a:off x="2080" y="6073"/>
              <a:ext cx="482" cy="120"/>
            </a:xfrm>
            <a:prstGeom prst="rect">
              <a:avLst/>
            </a:prstGeom>
            <a:solidFill>
              <a:srgbClr val="F3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矩形 8"/>
            <p:cNvSpPr/>
            <p:nvPr/>
          </p:nvSpPr>
          <p:spPr>
            <a:xfrm>
              <a:off x="2020" y="6493"/>
              <a:ext cx="1147" cy="133"/>
            </a:xfrm>
            <a:prstGeom prst="rect">
              <a:avLst/>
            </a:prstGeom>
            <a:solidFill>
              <a:srgbClr val="E9F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直接连接符 9"/>
            <p:cNvCxnSpPr/>
            <p:nvPr/>
          </p:nvCxnSpPr>
          <p:spPr>
            <a:xfrm>
              <a:off x="3166" y="5662"/>
              <a:ext cx="0" cy="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7"/>
            <p:cNvCxnSpPr/>
            <p:nvPr/>
          </p:nvCxnSpPr>
          <p:spPr>
            <a:xfrm>
              <a:off x="2573" y="5675"/>
              <a:ext cx="0" cy="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3"/>
            <p:cNvSpPr/>
            <p:nvPr/>
          </p:nvSpPr>
          <p:spPr>
            <a:xfrm>
              <a:off x="3739" y="6499"/>
              <a:ext cx="469" cy="120"/>
            </a:xfrm>
            <a:prstGeom prst="rect">
              <a:avLst/>
            </a:prstGeom>
            <a:solidFill>
              <a:srgbClr val="E9F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4" name="直接连接符 10"/>
            <p:cNvCxnSpPr/>
            <p:nvPr/>
          </p:nvCxnSpPr>
          <p:spPr>
            <a:xfrm>
              <a:off x="3742" y="5668"/>
              <a:ext cx="0" cy="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1"/>
            <p:cNvCxnSpPr/>
            <p:nvPr/>
          </p:nvCxnSpPr>
          <p:spPr>
            <a:xfrm>
              <a:off x="4810" y="5656"/>
              <a:ext cx="0" cy="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4"/>
            <p:cNvSpPr/>
            <p:nvPr/>
          </p:nvSpPr>
          <p:spPr>
            <a:xfrm>
              <a:off x="4213" y="5725"/>
              <a:ext cx="1027" cy="140"/>
            </a:xfrm>
            <a:prstGeom prst="rect">
              <a:avLst/>
            </a:prstGeom>
            <a:solidFill>
              <a:srgbClr val="F3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直接连接符 12"/>
            <p:cNvCxnSpPr/>
            <p:nvPr/>
          </p:nvCxnSpPr>
          <p:spPr>
            <a:xfrm>
              <a:off x="4222" y="5662"/>
              <a:ext cx="0" cy="9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5"/>
            <p:cNvSpPr/>
            <p:nvPr/>
          </p:nvSpPr>
          <p:spPr>
            <a:xfrm>
              <a:off x="4812" y="6493"/>
              <a:ext cx="437" cy="120"/>
            </a:xfrm>
            <a:prstGeom prst="rect">
              <a:avLst/>
            </a:prstGeom>
            <a:solidFill>
              <a:srgbClr val="E9F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直接连接符 16"/>
            <p:cNvCxnSpPr/>
            <p:nvPr/>
          </p:nvCxnSpPr>
          <p:spPr>
            <a:xfrm>
              <a:off x="2010" y="6883"/>
              <a:ext cx="3432" cy="6"/>
            </a:xfrm>
            <a:prstGeom prst="line">
              <a:avLst/>
            </a:prstGeom>
            <a:ln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"/>
            <p:cNvSpPr txBox="1"/>
            <p:nvPr/>
          </p:nvSpPr>
          <p:spPr>
            <a:xfrm>
              <a:off x="1407" y="5590"/>
              <a:ext cx="680" cy="3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lvl="0" indent="0" algn="ctr" eaLnBrk="1" fontAlgn="base">
                <a:lnSpc>
                  <a:spcPct val="100000"/>
                </a:lnSpc>
                <a:buNone/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作业1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22" name="文本框 1"/>
            <p:cNvSpPr txBox="1"/>
            <p:nvPr/>
          </p:nvSpPr>
          <p:spPr>
            <a:xfrm>
              <a:off x="1398" y="5970"/>
              <a:ext cx="680" cy="3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作业2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23" name="文本框 1"/>
            <p:cNvSpPr txBox="1"/>
            <p:nvPr/>
          </p:nvSpPr>
          <p:spPr>
            <a:xfrm>
              <a:off x="1387" y="6390"/>
              <a:ext cx="680" cy="31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作业3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24" name="文本框 1"/>
            <p:cNvSpPr txBox="1"/>
            <p:nvPr/>
          </p:nvSpPr>
          <p:spPr>
            <a:xfrm>
              <a:off x="4894" y="6702"/>
              <a:ext cx="646" cy="125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时间轴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0020" y="4319905"/>
            <a:ext cx="2285365" cy="1645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并行与并发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 b="1">
                <a:sym typeface="+mn-ea"/>
              </a:rPr>
              <a:t>并行</a:t>
            </a:r>
            <a:r>
              <a:rPr lang="en-US" altLang="zh-CN" sz="3200">
                <a:sym typeface="+mn-ea"/>
              </a:rPr>
              <a:t>(Parallel)</a:t>
            </a:r>
            <a:endParaRPr lang="zh-CN" altLang="en-US" sz="3200"/>
          </a:p>
          <a:p>
            <a:pPr lvl="1" algn="l">
              <a:buClrTx/>
              <a:buSzTx/>
              <a:buFontTx/>
            </a:pPr>
            <a:r>
              <a:rPr lang="zh-CN" altLang="en-US">
                <a:sym typeface="+mn-ea"/>
              </a:rPr>
              <a:t>CPU与设备、设备与设备、CPU之间</a:t>
            </a:r>
            <a:endParaRPr lang="zh-CN" altLang="en-US" sz="3200" b="1">
              <a:sym typeface="+mn-ea"/>
            </a:endParaRPr>
          </a:p>
          <a:p>
            <a:r>
              <a:rPr lang="zh-CN" altLang="en-US" sz="3200" b="1">
                <a:sym typeface="+mn-ea"/>
              </a:rPr>
              <a:t>并发</a:t>
            </a:r>
            <a:r>
              <a:rPr lang="zh-CN" altLang="en-US" sz="3200">
                <a:sym typeface="+mn-ea"/>
              </a:rPr>
              <a:t>(Concurrent)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宏观上并行，微观上交替</a:t>
            </a:r>
            <a:endParaRPr lang="zh-CN" altLang="en-US">
              <a:sym typeface="+mn-ea"/>
            </a:endParaRPr>
          </a:p>
          <a:p>
            <a:r>
              <a:rPr lang="zh-CN" altLang="en-US" sz="3200">
                <a:sym typeface="+mn-ea"/>
              </a:rPr>
              <a:t>并行与并发逻辑上的等价性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程序的推进顺序和时间是随机的，同时</a:t>
            </a:r>
            <a:endParaRPr lang="zh-CN" altLang="en-US" sz="2800"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705090" y="1485900"/>
            <a:ext cx="4000500" cy="4417060"/>
            <a:chOff x="12134" y="2340"/>
            <a:chExt cx="6300" cy="6956"/>
          </a:xfrm>
        </p:grpSpPr>
        <p:cxnSp>
          <p:nvCxnSpPr>
            <p:cNvPr id="27" name="直接连接符 2"/>
            <p:cNvCxnSpPr/>
            <p:nvPr/>
          </p:nvCxnSpPr>
          <p:spPr>
            <a:xfrm flipV="1">
              <a:off x="13000" y="7172"/>
              <a:ext cx="4875" cy="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"/>
            <p:cNvCxnSpPr/>
            <p:nvPr/>
          </p:nvCxnSpPr>
          <p:spPr>
            <a:xfrm flipV="1">
              <a:off x="13031" y="8337"/>
              <a:ext cx="4844" cy="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5"/>
            <p:cNvSpPr/>
            <p:nvPr/>
          </p:nvSpPr>
          <p:spPr>
            <a:xfrm>
              <a:off x="14099" y="7013"/>
              <a:ext cx="1056" cy="346"/>
            </a:xfrm>
            <a:prstGeom prst="rect">
              <a:avLst/>
            </a:prstGeom>
            <a:solidFill>
              <a:srgbClr val="F3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矩形 8"/>
            <p:cNvSpPr/>
            <p:nvPr/>
          </p:nvSpPr>
          <p:spPr>
            <a:xfrm>
              <a:off x="13001" y="8149"/>
              <a:ext cx="1103" cy="383"/>
            </a:xfrm>
            <a:prstGeom prst="rect">
              <a:avLst/>
            </a:prstGeom>
            <a:solidFill>
              <a:srgbClr val="E9F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32" name="直接连接符 9"/>
            <p:cNvCxnSpPr/>
            <p:nvPr/>
          </p:nvCxnSpPr>
          <p:spPr>
            <a:xfrm flipH="1">
              <a:off x="14084" y="6682"/>
              <a:ext cx="12" cy="25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7"/>
            <p:cNvCxnSpPr/>
            <p:nvPr/>
          </p:nvCxnSpPr>
          <p:spPr>
            <a:xfrm>
              <a:off x="13004" y="6697"/>
              <a:ext cx="5" cy="25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13"/>
            <p:cNvSpPr/>
            <p:nvPr/>
          </p:nvSpPr>
          <p:spPr>
            <a:xfrm>
              <a:off x="15148" y="8167"/>
              <a:ext cx="856" cy="346"/>
            </a:xfrm>
            <a:prstGeom prst="rect">
              <a:avLst/>
            </a:prstGeom>
            <a:solidFill>
              <a:srgbClr val="E9F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35" name="直接连接符 10"/>
            <p:cNvCxnSpPr/>
            <p:nvPr/>
          </p:nvCxnSpPr>
          <p:spPr>
            <a:xfrm flipH="1">
              <a:off x="15128" y="6666"/>
              <a:ext cx="12" cy="259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1"/>
            <p:cNvCxnSpPr/>
            <p:nvPr/>
          </p:nvCxnSpPr>
          <p:spPr>
            <a:xfrm flipH="1">
              <a:off x="17105" y="6618"/>
              <a:ext cx="11" cy="26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14"/>
            <p:cNvSpPr/>
            <p:nvPr/>
          </p:nvSpPr>
          <p:spPr>
            <a:xfrm>
              <a:off x="16029" y="6953"/>
              <a:ext cx="1076" cy="404"/>
            </a:xfrm>
            <a:prstGeom prst="rect">
              <a:avLst/>
            </a:prstGeom>
            <a:solidFill>
              <a:srgbClr val="F3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38" name="直接连接符 12"/>
            <p:cNvCxnSpPr/>
            <p:nvPr/>
          </p:nvCxnSpPr>
          <p:spPr>
            <a:xfrm>
              <a:off x="16041" y="6650"/>
              <a:ext cx="4" cy="264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15"/>
            <p:cNvSpPr/>
            <p:nvPr/>
          </p:nvSpPr>
          <p:spPr>
            <a:xfrm>
              <a:off x="17106" y="8149"/>
              <a:ext cx="798" cy="346"/>
            </a:xfrm>
            <a:prstGeom prst="rect">
              <a:avLst/>
            </a:prstGeom>
            <a:solidFill>
              <a:srgbClr val="E9F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0" name="直接连接符 16"/>
            <p:cNvCxnSpPr/>
            <p:nvPr/>
          </p:nvCxnSpPr>
          <p:spPr>
            <a:xfrm>
              <a:off x="12494" y="9273"/>
              <a:ext cx="5762" cy="18"/>
            </a:xfrm>
            <a:prstGeom prst="line">
              <a:avLst/>
            </a:prstGeom>
            <a:ln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1"/>
            <p:cNvSpPr txBox="1"/>
            <p:nvPr/>
          </p:nvSpPr>
          <p:spPr>
            <a:xfrm>
              <a:off x="12334" y="6702"/>
              <a:ext cx="788" cy="899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P1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42" name="文本框 1"/>
            <p:cNvSpPr txBox="1"/>
            <p:nvPr/>
          </p:nvSpPr>
          <p:spPr>
            <a:xfrm>
              <a:off x="12335" y="7912"/>
              <a:ext cx="767" cy="899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P2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43" name="文本框 1"/>
            <p:cNvSpPr txBox="1"/>
            <p:nvPr/>
          </p:nvSpPr>
          <p:spPr>
            <a:xfrm>
              <a:off x="17256" y="8752"/>
              <a:ext cx="1179" cy="36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时间轴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cxnSp>
          <p:nvCxnSpPr>
            <p:cNvPr id="5" name="直接连接符 2"/>
            <p:cNvCxnSpPr/>
            <p:nvPr/>
          </p:nvCxnSpPr>
          <p:spPr>
            <a:xfrm>
              <a:off x="12965" y="2956"/>
              <a:ext cx="484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3"/>
            <p:cNvCxnSpPr/>
            <p:nvPr/>
          </p:nvCxnSpPr>
          <p:spPr>
            <a:xfrm>
              <a:off x="14043" y="4095"/>
              <a:ext cx="3062" cy="1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7"/>
            <p:cNvCxnSpPr/>
            <p:nvPr/>
          </p:nvCxnSpPr>
          <p:spPr>
            <a:xfrm>
              <a:off x="12941" y="2481"/>
              <a:ext cx="16" cy="25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1"/>
            <p:cNvCxnSpPr/>
            <p:nvPr/>
          </p:nvCxnSpPr>
          <p:spPr>
            <a:xfrm>
              <a:off x="17105" y="2513"/>
              <a:ext cx="0" cy="254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6"/>
            <p:cNvCxnSpPr/>
            <p:nvPr/>
          </p:nvCxnSpPr>
          <p:spPr>
            <a:xfrm>
              <a:off x="12379" y="5051"/>
              <a:ext cx="5860" cy="24"/>
            </a:xfrm>
            <a:prstGeom prst="line">
              <a:avLst/>
            </a:prstGeom>
            <a:ln>
              <a:solidFill>
                <a:schemeClr val="tx1"/>
              </a:solidFill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1"/>
            <p:cNvSpPr txBox="1"/>
            <p:nvPr/>
          </p:nvSpPr>
          <p:spPr>
            <a:xfrm>
              <a:off x="12135" y="2471"/>
              <a:ext cx="986" cy="899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P1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23" name="文本框 1"/>
            <p:cNvSpPr txBox="1"/>
            <p:nvPr/>
          </p:nvSpPr>
          <p:spPr>
            <a:xfrm>
              <a:off x="12134" y="3681"/>
              <a:ext cx="967" cy="899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P2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24" name="文本框 1"/>
            <p:cNvSpPr txBox="1"/>
            <p:nvPr/>
          </p:nvSpPr>
          <p:spPr>
            <a:xfrm>
              <a:off x="17230" y="4536"/>
              <a:ext cx="1189" cy="360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时间轴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cxnSp>
          <p:nvCxnSpPr>
            <p:cNvPr id="44" name="直接连接符 7"/>
            <p:cNvCxnSpPr/>
            <p:nvPr/>
          </p:nvCxnSpPr>
          <p:spPr>
            <a:xfrm>
              <a:off x="17817" y="2513"/>
              <a:ext cx="16" cy="25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7"/>
            <p:cNvCxnSpPr/>
            <p:nvPr/>
          </p:nvCxnSpPr>
          <p:spPr>
            <a:xfrm>
              <a:off x="14043" y="2513"/>
              <a:ext cx="16" cy="25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14312" y="2805"/>
              <a:ext cx="285" cy="3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4717" y="3936"/>
              <a:ext cx="285" cy="332"/>
            </a:xfrm>
            <a:prstGeom prst="ellipse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14484" y="8149"/>
              <a:ext cx="285" cy="332"/>
            </a:xfrm>
            <a:prstGeom prst="ellipse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3605" y="7027"/>
              <a:ext cx="285" cy="3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1"/>
            <p:cNvSpPr txBox="1"/>
            <p:nvPr/>
          </p:nvSpPr>
          <p:spPr>
            <a:xfrm>
              <a:off x="14113" y="2340"/>
              <a:ext cx="696" cy="57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A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52" name="文本框 1"/>
            <p:cNvSpPr txBox="1"/>
            <p:nvPr/>
          </p:nvSpPr>
          <p:spPr>
            <a:xfrm>
              <a:off x="14511" y="3364"/>
              <a:ext cx="696" cy="57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B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53" name="文本框 1"/>
            <p:cNvSpPr txBox="1"/>
            <p:nvPr/>
          </p:nvSpPr>
          <p:spPr>
            <a:xfrm>
              <a:off x="13417" y="6455"/>
              <a:ext cx="696" cy="57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A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  <p:sp>
          <p:nvSpPr>
            <p:cNvPr id="54" name="文本框 1"/>
            <p:cNvSpPr txBox="1"/>
            <p:nvPr/>
          </p:nvSpPr>
          <p:spPr>
            <a:xfrm>
              <a:off x="14312" y="7577"/>
              <a:ext cx="696" cy="572"/>
            </a:xfrm>
            <a:prstGeom prst="rect">
              <a:avLst/>
            </a:prstGeom>
            <a:noFill/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marL="0" indent="0" algn="ctr" eaLnBrk="1" fontAlgn="base">
                <a:lnSpc>
                  <a:spcPct val="100000"/>
                </a:lnSpc>
              </a:pPr>
              <a:r>
                <a:rPr lang="en-US" altLang="zh-CN" sz="1600" kern="10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Times New Roman" panose="02020603050405020304"/>
                </a:rPr>
                <a:t>B</a:t>
              </a:r>
              <a:endParaRPr lang="en-US" altLang="zh-CN" sz="1600" kern="1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多任务的实现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切换</a:t>
            </a:r>
            <a:endParaRPr lang="zh-CN" altLang="en-US"/>
          </a:p>
          <a:p>
            <a:r>
              <a:rPr lang="zh-CN" altLang="en-US"/>
              <a:t>内存中同时装入多个作业</a:t>
            </a:r>
            <a:endParaRPr lang="zh-CN" altLang="en-US"/>
          </a:p>
          <a:p>
            <a:r>
              <a:rPr lang="zh-CN" altLang="en-US"/>
              <a:t>设备共享</a:t>
            </a:r>
            <a:endParaRPr lang="zh-CN" altLang="en-US"/>
          </a:p>
          <a:p>
            <a:r>
              <a:rPr lang="zh-CN" altLang="en-US"/>
              <a:t>保证作业之间不相互影响</a:t>
            </a:r>
            <a:endParaRPr lang="zh-CN" altLang="en-US"/>
          </a:p>
          <a:p>
            <a:r>
              <a:rPr lang="zh-CN" altLang="en-US"/>
              <a:t>操作系统的工作</a:t>
            </a:r>
            <a:endParaRPr lang="zh-CN" altLang="en-US"/>
          </a:p>
        </p:txBody>
      </p:sp>
      <p:sp>
        <p:nvSpPr>
          <p:cNvPr id="4" name="左中括号 3"/>
          <p:cNvSpPr/>
          <p:nvPr/>
        </p:nvSpPr>
        <p:spPr>
          <a:xfrm>
            <a:off x="572135" y="1675765"/>
            <a:ext cx="220980" cy="249047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u=1797240136,3259164105&amp;fm=193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4285" y="1776095"/>
            <a:ext cx="5238115" cy="4350385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http://www.wylie.org.uk/technology/computer/LEO3/LEO3.htm</a:t>
            </a:r>
            <a:endParaRPr lang="zh-CN" altLang="en-US" sz="2400"/>
          </a:p>
          <a:p>
            <a:r>
              <a:rPr lang="zh-CN" altLang="en-US" sz="2400"/>
              <a:t>J. M. M. Pinkerton，The Evolution of Design in a series of Computers, LEO I–III，The Computer Journal, Volume 4, Issue 1, 1961, Pages 42–46</a:t>
            </a:r>
            <a:endParaRPr lang="zh-CN" altLang="en-US" sz="240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4-5 </a:t>
            </a:r>
            <a:r>
              <a:rPr lang="zh-CN" altLang="en-US"/>
              <a:t>分时技术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80000"/>
              </a:lnSpc>
            </a:pPr>
            <a:r>
              <a:rPr lang="zh-CN" altLang="en-US">
                <a:sym typeface="+mn-ea"/>
              </a:rPr>
              <a:t>多任务和人机交互</a:t>
            </a:r>
            <a:endParaRPr lang="zh-CN" altLang="en-US"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>
                <a:sym typeface="+mn-ea"/>
              </a:rPr>
              <a:t>分时的概念</a:t>
            </a:r>
            <a:endParaRPr lang="zh-CN" altLang="en-US"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>
                <a:sym typeface="+mn-ea"/>
              </a:rPr>
              <a:t>分时系统考虑的因素</a:t>
            </a:r>
            <a:endParaRPr lang="zh-CN" altLang="en-US"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>
                <a:sym typeface="+mn-ea"/>
              </a:rPr>
              <a:t>分时技术的意义和应用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u=1747606720,141454104&amp;fm=15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0680" y="2593340"/>
            <a:ext cx="5354955" cy="266700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u=2691877096,1447207158&amp;fm=26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6870" y="3239135"/>
            <a:ext cx="3429000" cy="288798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</a:t>
            </a:r>
            <a:r>
              <a:rPr lang="zh-CN" altLang="en-US"/>
              <a:t>任务和人机交互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3475"/>
          </a:xfrm>
        </p:spPr>
        <p:txBody>
          <a:bodyPr>
            <a:normAutofit fontScale="25000"/>
          </a:bodyPr>
          <a:p>
            <a:pPr>
              <a:lnSpc>
                <a:spcPct val="140000"/>
              </a:lnSpc>
            </a:pPr>
            <a:r>
              <a:rPr lang="zh-CN" altLang="en-US" sz="12800" b="1">
                <a:sym typeface="+mn-ea"/>
              </a:rPr>
              <a:t>多任务</a:t>
            </a:r>
            <a:r>
              <a:rPr lang="zh-CN" altLang="en-US" sz="12800">
                <a:sym typeface="+mn-ea"/>
              </a:rPr>
              <a:t>的启示</a:t>
            </a:r>
            <a:endParaRPr lang="zh-CN" altLang="en-US" sz="10665" b="1"/>
          </a:p>
          <a:p>
            <a:pPr lvl="1">
              <a:lnSpc>
                <a:spcPct val="140000"/>
              </a:lnSpc>
            </a:pPr>
            <a:r>
              <a:rPr lang="en-US" altLang="zh-CN" sz="11200">
                <a:sym typeface="+mn-ea"/>
              </a:rPr>
              <a:t>CPU</a:t>
            </a:r>
            <a:r>
              <a:rPr lang="zh-CN" altLang="en-US" sz="11200">
                <a:sym typeface="+mn-ea"/>
              </a:rPr>
              <a:t>遇上</a:t>
            </a:r>
            <a:r>
              <a:rPr lang="en-US" altLang="zh-CN" sz="11200">
                <a:sym typeface="+mn-ea"/>
              </a:rPr>
              <a:t>I/O</a:t>
            </a:r>
            <a:r>
              <a:rPr lang="zh-CN" altLang="en-US" sz="11200">
                <a:sym typeface="+mn-ea"/>
              </a:rPr>
              <a:t>；执行另一个作业；释放了CPU的计算能力</a:t>
            </a:r>
            <a:endParaRPr lang="zh-CN" altLang="en-US" sz="112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11200">
                <a:sym typeface="+mn-ea"/>
              </a:rPr>
              <a:t>联机</a:t>
            </a:r>
            <a:r>
              <a:rPr lang="en-US" altLang="zh-CN" sz="11200">
                <a:sym typeface="+mn-ea"/>
              </a:rPr>
              <a:t>I/O</a:t>
            </a:r>
            <a:r>
              <a:rPr lang="zh-CN" altLang="en-US" sz="11200">
                <a:sym typeface="+mn-ea"/>
              </a:rPr>
              <a:t>的同时，保持CPU利用率</a:t>
            </a:r>
            <a:r>
              <a:rPr lang="zh-CN" altLang="en-US" sz="11200">
                <a:sym typeface="+mn-ea"/>
              </a:rPr>
              <a:t>高</a:t>
            </a:r>
            <a:endParaRPr lang="zh-CN" altLang="en-US" sz="112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11200">
                <a:sym typeface="+mn-ea"/>
              </a:rPr>
              <a:t>人和设备类似，更</a:t>
            </a:r>
            <a:r>
              <a:rPr lang="zh-CN" altLang="en-US" sz="11200">
                <a:sym typeface="+mn-ea"/>
              </a:rPr>
              <a:t>慢</a:t>
            </a:r>
            <a:endParaRPr lang="zh-CN" altLang="en-US" sz="10665"/>
          </a:p>
          <a:p>
            <a:pPr>
              <a:lnSpc>
                <a:spcPct val="140000"/>
              </a:lnSpc>
            </a:pPr>
            <a:r>
              <a:rPr lang="zh-CN" altLang="en-US" sz="12800">
                <a:sym typeface="+mn-ea"/>
              </a:rPr>
              <a:t>人机交互的希望</a:t>
            </a:r>
            <a:endParaRPr lang="zh-CN" altLang="en-US" sz="128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11200"/>
              <a:t>用多任务技术解决</a:t>
            </a:r>
            <a:r>
              <a:rPr lang="zh-CN" altLang="en-US" sz="11200"/>
              <a:t>人机交互的需求</a:t>
            </a:r>
            <a:endParaRPr lang="zh-CN" altLang="en-US" sz="11200"/>
          </a:p>
          <a:p>
            <a:pPr lvl="1">
              <a:lnSpc>
                <a:spcPct val="140000"/>
              </a:lnSpc>
            </a:pPr>
            <a:r>
              <a:rPr lang="zh-CN" altLang="en-US" sz="11200"/>
              <a:t>然而，</a:t>
            </a:r>
            <a:r>
              <a:rPr lang="zh-CN" altLang="en-US" sz="11200"/>
              <a:t>人与设备</a:t>
            </a:r>
            <a:r>
              <a:rPr lang="zh-CN" altLang="en-US" sz="11200"/>
              <a:t>不同，愿等吗？</a:t>
            </a:r>
            <a:endParaRPr lang="zh-CN" altLang="en-US" sz="1120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u=1070210282,536677081&amp;fm=15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6450" y="1647825"/>
            <a:ext cx="1898650" cy="26289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分时的概念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什么是</a:t>
            </a:r>
            <a:r>
              <a:rPr lang="zh-CN" altLang="en-US" sz="3200" b="1">
                <a:sym typeface="+mn-ea"/>
              </a:rPr>
              <a:t>分时</a:t>
            </a:r>
            <a:r>
              <a:rPr lang="zh-CN" altLang="en-US" sz="3200">
                <a:sym typeface="+mn-ea"/>
              </a:rPr>
              <a:t>(Time-Sharing)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多任务：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个交互作业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轮流执行，每次一个时间片(time slice)：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Δ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用户等待时间：(n-1)*Δ</a:t>
            </a:r>
            <a:endParaRPr lang="zh-CN" altLang="en-US" sz="2800">
              <a:sym typeface="+mn-ea"/>
            </a:endParaRPr>
          </a:p>
          <a:p>
            <a:r>
              <a:rPr lang="zh-CN" altLang="en-US" sz="3200">
                <a:sym typeface="+mn-ea"/>
              </a:rPr>
              <a:t>第一个分时系统</a:t>
            </a:r>
            <a:r>
              <a:rPr lang="en-US" altLang="zh-CN" sz="3200">
                <a:sym typeface="+mn-ea"/>
              </a:rPr>
              <a:t>CTSS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1959年，麻省理工，麦卡锡，考巴托</a:t>
            </a:r>
            <a:endParaRPr lang="zh-CN" altLang="en-US"/>
          </a:p>
        </p:txBody>
      </p:sp>
      <p:pic>
        <p:nvPicPr>
          <p:cNvPr id="7" name="图片 6" descr="15b90325e2310893fea1c17c.png!custom660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640" y="3542030"/>
            <a:ext cx="1998345" cy="258445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分时系统考虑的因素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63795"/>
          </a:xfrm>
        </p:spPr>
        <p:txBody>
          <a:bodyPr>
            <a:normAutofit fontScale="80000"/>
          </a:bodyPr>
          <a:p>
            <a:pPr>
              <a:lnSpc>
                <a:spcPct val="160000"/>
              </a:lnSpc>
            </a:pPr>
            <a:r>
              <a:rPr lang="zh-CN" altLang="en-US" sz="4000">
                <a:sym typeface="+mn-ea"/>
              </a:rPr>
              <a:t>交互型作业</a:t>
            </a:r>
            <a:endParaRPr lang="zh-CN" altLang="en-US" sz="4000"/>
          </a:p>
          <a:p>
            <a:pPr lvl="1">
              <a:lnSpc>
                <a:spcPct val="160000"/>
              </a:lnSpc>
            </a:pPr>
            <a:r>
              <a:rPr lang="zh-CN" altLang="en-US" sz="3550">
                <a:sym typeface="+mn-ea"/>
              </a:rPr>
              <a:t>例如：编程、文字处理、游戏等</a:t>
            </a:r>
            <a:endParaRPr lang="zh-CN" altLang="en-US" sz="3550"/>
          </a:p>
          <a:p>
            <a:pPr lvl="1">
              <a:lnSpc>
                <a:spcPct val="160000"/>
              </a:lnSpc>
            </a:pPr>
            <a:r>
              <a:rPr lang="zh-CN" altLang="en-US" sz="3550">
                <a:sym typeface="+mn-ea"/>
              </a:rPr>
              <a:t>操作员的反应时间 ≈ 秒级</a:t>
            </a:r>
            <a:endParaRPr lang="zh-CN" altLang="en-US" sz="3550"/>
          </a:p>
          <a:p>
            <a:pPr algn="l">
              <a:lnSpc>
                <a:spcPct val="160000"/>
              </a:lnSpc>
              <a:buClrTx/>
              <a:buSzTx/>
              <a:buFontTx/>
            </a:pPr>
            <a:r>
              <a:rPr lang="zh-CN" altLang="en-US" sz="4000">
                <a:sym typeface="+mn-ea"/>
              </a:rPr>
              <a:t>响应时间</a:t>
            </a:r>
            <a:endParaRPr lang="zh-CN" altLang="en-US" sz="4000"/>
          </a:p>
          <a:p>
            <a:pPr lvl="1">
              <a:lnSpc>
                <a:spcPct val="160000"/>
              </a:lnSpc>
            </a:pPr>
            <a:r>
              <a:rPr lang="zh-CN" altLang="en-US" sz="3550">
                <a:sym typeface="+mn-ea"/>
              </a:rPr>
              <a:t>操作员提交任务至系统发出反馈信息的时间，</a:t>
            </a:r>
            <a:r>
              <a:rPr lang="en-US" altLang="zh-CN" sz="3550">
                <a:sym typeface="+mn-ea"/>
              </a:rPr>
              <a:t>R=</a:t>
            </a:r>
            <a:r>
              <a:rPr lang="en-US" altLang="zh-CN" sz="355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(n-1)*</a:t>
            </a:r>
            <a:r>
              <a:rPr lang="zh-CN" altLang="en-US" sz="355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Δ</a:t>
            </a:r>
            <a:endParaRPr lang="zh-CN" altLang="en-US" sz="3555">
              <a:sym typeface="+mn-ea"/>
            </a:endParaRPr>
          </a:p>
          <a:p>
            <a:pPr algn="l">
              <a:lnSpc>
                <a:spcPct val="160000"/>
              </a:lnSpc>
              <a:buClrTx/>
              <a:buSzTx/>
              <a:buFontTx/>
            </a:pPr>
            <a:r>
              <a:rPr lang="zh-CN" altLang="en-US" sz="4000">
                <a:sym typeface="+mn-ea"/>
              </a:rPr>
              <a:t>系统开销：</a:t>
            </a:r>
            <a:r>
              <a:rPr lang="en-US" altLang="zh-CN" sz="4000">
                <a:sym typeface="+mn-ea"/>
              </a:rPr>
              <a:t>CPU</a:t>
            </a:r>
            <a:r>
              <a:rPr lang="zh-CN" altLang="en-US" sz="4000">
                <a:sym typeface="+mn-ea"/>
              </a:rPr>
              <a:t>切换</a:t>
            </a:r>
            <a:endParaRPr lang="zh-CN" altLang="en-US" sz="40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分时技术的意义和应用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3200">
                <a:sym typeface="+mn-ea"/>
              </a:rPr>
              <a:t>意义</a:t>
            </a:r>
            <a:endParaRPr lang="zh-CN" altLang="en-US" sz="3200">
              <a:sym typeface="+mn-ea"/>
            </a:endParaRPr>
          </a:p>
          <a:p>
            <a:pPr lvl="1"/>
            <a:r>
              <a:rPr lang="en-US" altLang="zh-CN" sz="3200">
                <a:sym typeface="+mn-ea"/>
              </a:rPr>
              <a:t>CPU</a:t>
            </a:r>
            <a:r>
              <a:rPr lang="zh-CN" altLang="en-US" sz="3200">
                <a:sym typeface="+mn-ea"/>
              </a:rPr>
              <a:t>：</a:t>
            </a:r>
            <a:r>
              <a:rPr lang="zh-CN" altLang="en-US" sz="3200" dirty="0">
                <a:sym typeface="+mn-ea"/>
              </a:rPr>
              <a:t>提高</a:t>
            </a:r>
            <a:r>
              <a:rPr lang="en-US" altLang="zh-CN" sz="3200" dirty="0">
                <a:sym typeface="+mn-ea"/>
              </a:rPr>
              <a:t>CPU</a:t>
            </a:r>
            <a:r>
              <a:rPr lang="zh-CN" altLang="en-US" sz="3200" dirty="0">
                <a:sym typeface="+mn-ea"/>
              </a:rPr>
              <a:t>利用率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3200">
                <a:sym typeface="+mn-ea"/>
              </a:rPr>
              <a:t>用户体验：</a:t>
            </a:r>
            <a:r>
              <a:rPr lang="zh-CN" altLang="en-US" sz="3200" dirty="0">
                <a:sym typeface="+mn-ea"/>
              </a:rPr>
              <a:t>足够快的响应时间，独占性，交互性</a:t>
            </a:r>
            <a:endParaRPr lang="zh-CN" altLang="en-US" sz="3200" dirty="0">
              <a:sym typeface="+mn-ea"/>
            </a:endParaRPr>
          </a:p>
          <a:p>
            <a:pPr lvl="1"/>
            <a:r>
              <a:rPr lang="zh-CN" altLang="en-US" sz="3200" dirty="0">
                <a:sym typeface="+mn-ea"/>
              </a:rPr>
              <a:t>友好性成为系统的重点目标</a:t>
            </a:r>
            <a:endParaRPr lang="zh-CN" altLang="en-US" sz="3200"/>
          </a:p>
          <a:p>
            <a:r>
              <a:rPr lang="zh-CN" altLang="en-US"/>
              <a:t>发展</a:t>
            </a:r>
            <a:endParaRPr lang="zh-CN" altLang="en-US"/>
          </a:p>
          <a:p>
            <a:pPr lvl="1"/>
            <a:r>
              <a:rPr lang="en-US" altLang="zh-CN"/>
              <a:t>CTSS, MULTICS,UNIX, Windows, Linux</a:t>
            </a:r>
            <a:r>
              <a:rPr lang="zh-CN" altLang="en-US"/>
              <a:t>，</a:t>
            </a:r>
            <a:r>
              <a:rPr lang="en-US" altLang="zh-CN"/>
              <a:t>Android</a:t>
            </a:r>
            <a:endParaRPr lang="en-US" altLang="zh-CN"/>
          </a:p>
          <a:p>
            <a:pPr lvl="1"/>
            <a:r>
              <a:rPr lang="zh-CN" altLang="en-US"/>
              <a:t>绝大部分含有人机交互的操作系统都采用了分时</a:t>
            </a:r>
            <a:r>
              <a:rPr lang="zh-CN" altLang="en-US"/>
              <a:t>技术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4-6 </a:t>
            </a:r>
            <a:r>
              <a:rPr lang="zh-CN" altLang="en-US"/>
              <a:t>操作系统概念的形成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70000"/>
              </a:lnSpc>
            </a:pPr>
            <a:r>
              <a:rPr lang="zh-CN" altLang="en-US" sz="2800">
                <a:sym typeface="+mn-ea"/>
              </a:rPr>
              <a:t>操作系统在技术上的成熟</a:t>
            </a:r>
            <a:endParaRPr lang="zh-CN" altLang="en-US" sz="2800"/>
          </a:p>
          <a:p>
            <a:pPr>
              <a:lnSpc>
                <a:spcPct val="170000"/>
              </a:lnSpc>
            </a:pPr>
            <a:r>
              <a:rPr lang="zh-CN" altLang="en-US" sz="2800">
                <a:sym typeface="+mn-ea"/>
              </a:rPr>
              <a:t>操作系统发展的里程碑</a:t>
            </a:r>
            <a:endParaRPr lang="zh-CN" altLang="en-US" sz="28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2800">
                <a:sym typeface="+mn-ea"/>
              </a:rPr>
              <a:t>操作系统的角色</a:t>
            </a:r>
            <a:endParaRPr lang="zh-CN" altLang="en-US" sz="2800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2800">
                <a:sym typeface="+mn-ea"/>
              </a:rPr>
              <a:t>操作系统概念描述</a:t>
            </a:r>
            <a:endParaRPr lang="zh-CN" altLang="en-US" sz="2800">
              <a:sym typeface="+mn-ea"/>
            </a:endParaRPr>
          </a:p>
        </p:txBody>
      </p:sp>
      <p:pic>
        <p:nvPicPr>
          <p:cNvPr id="4" name="图片 3" descr="u=3523240715,1796482781&amp;fm=26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8660" y="2462530"/>
            <a:ext cx="5455920" cy="3415665"/>
          </a:xfrm>
          <a:prstGeom prst="rect">
            <a:avLst/>
          </a:prstGeom>
          <a:effectLst>
            <a:outerShdw blurRad="25400" dist="342900" dir="5400000" algn="ctr" rotWithShape="0">
              <a:srgbClr val="000000">
                <a:alpha val="32000"/>
              </a:srgbClr>
            </a:outerShdw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组合 15"/>
          <p:cNvGrpSpPr/>
          <p:nvPr/>
        </p:nvGrpSpPr>
        <p:grpSpPr>
          <a:xfrm>
            <a:off x="5913120" y="1520825"/>
            <a:ext cx="5346700" cy="4492625"/>
            <a:chOff x="5702" y="2779"/>
            <a:chExt cx="8429" cy="7481"/>
          </a:xfrm>
        </p:grpSpPr>
        <p:sp>
          <p:nvSpPr>
            <p:cNvPr id="15" name="文本框 14"/>
            <p:cNvSpPr txBox="1"/>
            <p:nvPr/>
          </p:nvSpPr>
          <p:spPr>
            <a:xfrm>
              <a:off x="6467" y="6305"/>
              <a:ext cx="4024" cy="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仿宋" panose="02010609060101010101" charset="-122"/>
                  <a:ea typeface="仿宋" panose="02010609060101010101" charset="-122"/>
                </a:rPr>
                <a:t>冯诺依曼和他的计算机</a:t>
              </a:r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  <p:pic>
          <p:nvPicPr>
            <p:cNvPr id="6" name="图片 5" descr="冯诺伊曼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02" y="2779"/>
              <a:ext cx="6233" cy="3661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5" name="图片 4" descr="乔布斯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5" y="5800"/>
              <a:ext cx="5106" cy="4018"/>
            </a:xfrm>
            <a:prstGeom prst="rect">
              <a:avLst/>
            </a:prstGeom>
            <a:effectLst>
              <a:softEdge rad="635000"/>
            </a:effectLst>
          </p:spPr>
        </p:pic>
        <p:sp>
          <p:nvSpPr>
            <p:cNvPr id="4" name="文本框 3"/>
            <p:cNvSpPr txBox="1"/>
            <p:nvPr/>
          </p:nvSpPr>
          <p:spPr>
            <a:xfrm>
              <a:off x="9472" y="9647"/>
              <a:ext cx="4324" cy="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仿宋" panose="02010609060101010101" charset="-122"/>
                  <a:ea typeface="仿宋" panose="02010609060101010101" charset="-122"/>
                </a:rPr>
                <a:t>乔布斯、沃兹尼克和苹果</a:t>
              </a:r>
              <a:endParaRPr lang="zh-CN" altLang="en-US"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>
                <a:cs typeface="幼圆" panose="02010509060101010101" charset="-122"/>
                <a:sym typeface="+mn-ea"/>
              </a:rPr>
              <a:t>4-1 </a:t>
            </a:r>
            <a:r>
              <a:rPr lang="zh-CN">
                <a:cs typeface="幼圆" panose="02010509060101010101" charset="-122"/>
                <a:sym typeface="+mn-ea"/>
              </a:rPr>
              <a:t>早期的人机交互</a:t>
            </a:r>
            <a:endParaRPr lang="zh-CN">
              <a:cs typeface="幼圆" panose="020105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9130" y="1306830"/>
            <a:ext cx="10923270" cy="4851400"/>
          </a:xfrm>
        </p:spPr>
        <p:txBody>
          <a:bodyPr/>
          <a:p>
            <a:r>
              <a:rPr lang="zh-CN" altLang="en-US" sz="2800">
                <a:sym typeface="+mn-ea"/>
              </a:rPr>
              <a:t>运行程序的基本操作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作业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作业控制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作业控制的评价</a:t>
            </a:r>
            <a:r>
              <a:rPr lang="en-US" altLang="zh-CN" sz="2800">
                <a:sym typeface="+mn-ea"/>
              </a:rPr>
              <a:t>-</a:t>
            </a:r>
            <a:r>
              <a:rPr lang="en-US" altLang="zh-CN" sz="2800">
                <a:sym typeface="+mn-ea"/>
              </a:rPr>
              <a:t>CPU</a:t>
            </a:r>
            <a:r>
              <a:rPr lang="zh-CN" altLang="en-US" sz="2800">
                <a:sym typeface="+mn-ea"/>
              </a:rPr>
              <a:t>利用率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人机交互对</a:t>
            </a:r>
            <a:r>
              <a:rPr lang="en-US" altLang="zh-CN" sz="2800">
                <a:sym typeface="+mn-ea"/>
              </a:rPr>
              <a:t>CPU</a:t>
            </a:r>
            <a:r>
              <a:rPr lang="zh-CN" altLang="en-US" sz="2800">
                <a:sym typeface="+mn-ea"/>
              </a:rPr>
              <a:t>利用率的影响</a:t>
            </a:r>
            <a:endParaRPr lang="zh-CN" altLang="en-US" sz="2800"/>
          </a:p>
        </p:txBody>
      </p:sp>
      <p:sp>
        <p:nvSpPr>
          <p:cNvPr id="13" name="左中括号 12"/>
          <p:cNvSpPr/>
          <p:nvPr/>
        </p:nvSpPr>
        <p:spPr>
          <a:xfrm>
            <a:off x="678815" y="2454910"/>
            <a:ext cx="132080" cy="7302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操作系统在</a:t>
            </a:r>
            <a:r>
              <a:rPr lang="zh-CN" altLang="en-US"/>
              <a:t>技术上的成熟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876165"/>
          </a:xfrm>
        </p:spPr>
        <p:txBody>
          <a:bodyPr>
            <a:normAutofit fontScale="50000"/>
          </a:bodyPr>
          <a:p>
            <a:r>
              <a:rPr lang="en-US" altLang="zh-CN" sz="6400">
                <a:sym typeface="+mn-ea"/>
              </a:rPr>
              <a:t>1956</a:t>
            </a:r>
            <a:r>
              <a:rPr lang="zh-CN" altLang="en-US" sz="6400">
                <a:sym typeface="+mn-ea"/>
              </a:rPr>
              <a:t>年，第一个操作系统 GM-NAA I/O，采用</a:t>
            </a:r>
            <a:r>
              <a:rPr lang="zh-CN" altLang="en-US" sz="6400">
                <a:sym typeface="+mn-ea"/>
              </a:rPr>
              <a:t>批处理技术</a:t>
            </a:r>
            <a:endParaRPr lang="zh-CN" altLang="en-US" sz="6400"/>
          </a:p>
          <a:p>
            <a:r>
              <a:rPr lang="zh-CN" altLang="en-US" sz="6400">
                <a:sym typeface="+mn-ea"/>
              </a:rPr>
              <a:t>1961年，</a:t>
            </a:r>
            <a:r>
              <a:rPr lang="zh-CN" altLang="en-US" sz="6400">
                <a:sym typeface="+mn-ea"/>
              </a:rPr>
              <a:t>第一个采用</a:t>
            </a:r>
            <a:r>
              <a:rPr lang="zh-CN" altLang="en-US" sz="6400">
                <a:sym typeface="+mn-ea"/>
              </a:rPr>
              <a:t>分时技术</a:t>
            </a:r>
            <a:r>
              <a:rPr lang="zh-CN" altLang="en-US" sz="6400">
                <a:sym typeface="+mn-ea"/>
              </a:rPr>
              <a:t> </a:t>
            </a:r>
            <a:r>
              <a:rPr lang="zh-CN" altLang="en-US" sz="6400">
                <a:sym typeface="+mn-ea"/>
              </a:rPr>
              <a:t>CTSS</a:t>
            </a:r>
            <a:endParaRPr lang="zh-CN" altLang="en-US" sz="6400">
              <a:sym typeface="+mn-ea"/>
            </a:endParaRPr>
          </a:p>
          <a:p>
            <a:r>
              <a:rPr lang="zh-CN" altLang="en-US" sz="6400">
                <a:sym typeface="+mn-ea"/>
              </a:rPr>
              <a:t>1969年，著名的操作系统 Multics，贝尔，麻工，通用</a:t>
            </a:r>
            <a:endParaRPr lang="zh-CN" altLang="en-US" sz="6400">
              <a:sym typeface="+mn-ea"/>
            </a:endParaRPr>
          </a:p>
          <a:p>
            <a:pPr lvl="1"/>
            <a:r>
              <a:rPr lang="zh-CN" altLang="en-US" sz="5600">
                <a:sym typeface="+mn-ea"/>
              </a:rPr>
              <a:t>首次在大型软件的开发中成功地采用了结构化程序设计方法</a:t>
            </a:r>
            <a:endParaRPr lang="zh-CN" altLang="en-US" sz="5600">
              <a:sym typeface="+mn-ea"/>
            </a:endParaRPr>
          </a:p>
          <a:p>
            <a:pPr lvl="1"/>
            <a:r>
              <a:rPr lang="zh-CN" altLang="en-US" sz="5600">
                <a:sym typeface="+mn-ea"/>
              </a:rPr>
              <a:t>全部系统程序使用高级语言PL/I编写</a:t>
            </a:r>
            <a:endParaRPr lang="zh-CN" altLang="en-US" sz="5600">
              <a:sym typeface="+mn-ea"/>
            </a:endParaRPr>
          </a:p>
          <a:p>
            <a:pPr lvl="1"/>
            <a:r>
              <a:rPr lang="zh-CN" altLang="en-US" sz="5600">
                <a:sym typeface="+mn-ea"/>
              </a:rPr>
              <a:t>Multics技术上影响后世，但没有获得商业上的成功</a:t>
            </a:r>
            <a:endParaRPr lang="zh-CN" altLang="en-US" sz="56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操作系统发展的里程碑</a:t>
            </a:r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08965" y="1811020"/>
            <a:ext cx="10973435" cy="4146261"/>
            <a:chOff x="672" y="3380"/>
            <a:chExt cx="17857" cy="5313"/>
          </a:xfrm>
        </p:grpSpPr>
        <p:sp>
          <p:nvSpPr>
            <p:cNvPr id="4" name="箭头: 右 3"/>
            <p:cNvSpPr/>
            <p:nvPr/>
          </p:nvSpPr>
          <p:spPr>
            <a:xfrm>
              <a:off x="672" y="5619"/>
              <a:ext cx="17857" cy="4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7682" y="6201"/>
              <a:ext cx="1345" cy="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Unix</a:t>
              </a:r>
              <a:endParaRPr lang="en-US" altLang="zh-CN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182" y="3733"/>
              <a:ext cx="2267" cy="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>
                  <a:sym typeface="+mn-ea"/>
                </a:rPr>
                <a:t>1970</a:t>
              </a:r>
              <a:endParaRPr lang="en-US" altLang="zh-CN" dirty="0">
                <a:sym typeface="+mn-ea"/>
              </a:endParaRPr>
            </a:p>
            <a:p>
              <a:r>
                <a:rPr lang="zh-CN" altLang="en-US" dirty="0"/>
                <a:t>贝尔实验室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3844" y="6199"/>
              <a:ext cx="1451" cy="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2000" dirty="0" err="1">
                  <a:solidFill>
                    <a:schemeClr val="accent1">
                      <a:lumMod val="50000"/>
                    </a:schemeClr>
                  </a:solidFill>
                </a:rPr>
                <a:t>Minix</a:t>
              </a:r>
              <a:endParaRPr lang="en-US" altLang="zh-CN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776" y="3380"/>
              <a:ext cx="1445" cy="1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/>
                <a:t>1987</a:t>
              </a:r>
              <a:endParaRPr lang="zh-CN" altLang="en-US" dirty="0"/>
            </a:p>
            <a:p>
              <a:r>
                <a:rPr lang="en-US" altLang="zh-CN" dirty="0"/>
                <a:t>Tanen-</a:t>
              </a:r>
              <a:endParaRPr lang="en-US" altLang="zh-CN" dirty="0"/>
            </a:p>
            <a:p>
              <a:r>
                <a:rPr lang="en-US" altLang="zh-CN" dirty="0"/>
                <a:t>baum</a:t>
              </a:r>
              <a:endParaRPr lang="en-US" altLang="zh-CN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5221" y="5102"/>
              <a:ext cx="1521" cy="2882"/>
              <a:chOff x="14272" y="5064"/>
              <a:chExt cx="1521" cy="2882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4272" y="5064"/>
                <a:ext cx="1521" cy="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</a:rPr>
                  <a:t>Linux</a:t>
                </a:r>
                <a:endParaRPr lang="en-US" altLang="zh-CN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4346" y="7119"/>
                <a:ext cx="1297" cy="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dirty="0"/>
                  <a:t>1994</a:t>
                </a:r>
                <a:endParaRPr lang="en-US" altLang="zh-CN" dirty="0"/>
              </a:p>
              <a:p>
                <a:r>
                  <a:rPr lang="en-US" altLang="zh-CN" dirty="0"/>
                  <a:t>Linus</a:t>
                </a:r>
                <a:endParaRPr lang="zh-CN" altLang="en-US" dirty="0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6307" y="6201"/>
              <a:ext cx="1969" cy="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Android</a:t>
              </a:r>
              <a:endParaRPr lang="en-US" altLang="zh-CN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744" y="3811"/>
              <a:ext cx="1381" cy="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/>
                <a:t>2007</a:t>
              </a:r>
              <a:r>
                <a:rPr lang="zh-CN" altLang="en-US" dirty="0"/>
                <a:t>谷歌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328" y="6199"/>
              <a:ext cx="1789" cy="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000" dirty="0">
                  <a:solidFill>
                    <a:schemeClr val="accent1">
                      <a:lumMod val="50000"/>
                    </a:schemeClr>
                  </a:solidFill>
                </a:rPr>
                <a:t>macOS</a:t>
              </a:r>
              <a:endParaRPr lang="zh-CN" alt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537" y="3733"/>
              <a:ext cx="1217" cy="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/>
                <a:t>1984</a:t>
              </a:r>
              <a:endParaRPr lang="en-US" altLang="zh-CN" dirty="0"/>
            </a:p>
            <a:p>
              <a:r>
                <a:rPr lang="zh-CN" altLang="en-US" dirty="0">
                  <a:sym typeface="+mn-ea"/>
                </a:rPr>
                <a:t>苹果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27" y="7103"/>
              <a:ext cx="1301" cy="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>
                  <a:sym typeface="+mn-ea"/>
                </a:rPr>
                <a:t>1981</a:t>
              </a:r>
              <a:endParaRPr lang="en-US" altLang="zh-CN" dirty="0">
                <a:sym typeface="+mn-ea"/>
              </a:endParaRPr>
            </a:p>
            <a:p>
              <a:r>
                <a:rPr lang="zh-CN" altLang="en-US" dirty="0"/>
                <a:t>微软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457" y="7103"/>
              <a:ext cx="1198" cy="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>
                  <a:sym typeface="+mn-ea"/>
                </a:rPr>
                <a:t>1985</a:t>
              </a:r>
              <a:endParaRPr lang="en-US" altLang="zh-CN" dirty="0">
                <a:sym typeface="+mn-ea"/>
              </a:endParaRPr>
            </a:p>
            <a:p>
              <a:r>
                <a:rPr lang="zh-CN" altLang="en-US" dirty="0"/>
                <a:t>微软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74" y="7157"/>
              <a:ext cx="2302" cy="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>
                  <a:sym typeface="+mn-ea"/>
                </a:rPr>
                <a:t>1970</a:t>
              </a:r>
              <a:endParaRPr lang="en-US" altLang="zh-CN" dirty="0">
                <a:sym typeface="+mn-ea"/>
              </a:endParaRPr>
            </a:p>
            <a:p>
              <a:r>
                <a:rPr lang="zh-CN" altLang="en-US" dirty="0"/>
                <a:t>麻省理工</a:t>
              </a:r>
              <a:endParaRPr lang="zh-CN" altLang="en-US" dirty="0"/>
            </a:p>
            <a:p>
              <a:r>
                <a:rPr lang="zh-CN" altLang="en-US" dirty="0"/>
                <a:t>通用</a:t>
              </a:r>
              <a:endParaRPr lang="zh-CN" altLang="en-US" dirty="0"/>
            </a:p>
            <a:p>
              <a:r>
                <a:rPr lang="zh-CN" altLang="en-US" dirty="0"/>
                <a:t>贝尔实验室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296" y="6201"/>
              <a:ext cx="1558" cy="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CTSS</a:t>
              </a:r>
              <a:endParaRPr lang="en-US" altLang="zh-CN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973" y="3733"/>
              <a:ext cx="1978" cy="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>
                  <a:sym typeface="+mn-ea"/>
                </a:rPr>
                <a:t>1961</a:t>
              </a:r>
              <a:endParaRPr lang="en-US" altLang="zh-CN" dirty="0">
                <a:sym typeface="+mn-ea"/>
              </a:endParaRPr>
            </a:p>
            <a:p>
              <a:r>
                <a:rPr lang="zh-CN" altLang="en-US" dirty="0"/>
                <a:t>麻省理工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154" y="7101"/>
              <a:ext cx="1323" cy="1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dirty="0">
                  <a:sym typeface="+mn-ea"/>
                </a:rPr>
                <a:t>1956</a:t>
              </a:r>
              <a:endParaRPr lang="en-US" altLang="zh-CN" dirty="0">
                <a:sym typeface="+mn-ea"/>
              </a:endParaRPr>
            </a:p>
            <a:p>
              <a:r>
                <a:rPr lang="en-US" altLang="zh-CN" dirty="0"/>
                <a:t>GM</a:t>
              </a:r>
              <a:endParaRPr lang="en-US" altLang="zh-CN" dirty="0"/>
            </a:p>
            <a:p>
              <a:r>
                <a:rPr lang="en-US" altLang="zh-CN" dirty="0"/>
                <a:t>NA</a:t>
              </a:r>
              <a:r>
                <a:rPr lang="en-US" altLang="zh-CN" dirty="0"/>
                <a:t>A</a:t>
              </a:r>
              <a:endParaRPr lang="en-US" altLang="zh-CN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9017" y="5182"/>
              <a:ext cx="1311" cy="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DOS</a:t>
              </a:r>
              <a:endParaRPr lang="en-US" altLang="zh-CN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1754" y="5144"/>
              <a:ext cx="2091" cy="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Windows</a:t>
              </a:r>
              <a:endParaRPr lang="en-US" altLang="zh-CN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855" y="5144"/>
              <a:ext cx="1826" cy="5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</a:rPr>
                <a:t>Multics</a:t>
              </a:r>
              <a:endParaRPr lang="en-US" altLang="zh-CN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634" y="5194"/>
              <a:ext cx="2838" cy="5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dirty="0">
                  <a:solidFill>
                    <a:schemeClr val="accent1">
                      <a:lumMod val="50000"/>
                    </a:schemeClr>
                  </a:solidFill>
                  <a:sym typeface="+mn-ea"/>
                </a:rPr>
                <a:t>GM-NAA I/O</a:t>
              </a:r>
              <a:endParaRPr lang="en-US" altLang="zh-CN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操作系统的</a:t>
            </a:r>
            <a:r>
              <a:rPr lang="zh-CN" altLang="en-US"/>
              <a:t>角色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服务</a:t>
            </a:r>
            <a:endParaRPr lang="zh-CN" altLang="en-US"/>
          </a:p>
          <a:p>
            <a:pPr lvl="1"/>
            <a:r>
              <a:rPr lang="zh-CN" altLang="en-US"/>
              <a:t>监控程序，装入服务</a:t>
            </a:r>
            <a:endParaRPr lang="zh-CN" altLang="en-US"/>
          </a:p>
          <a:p>
            <a:pPr lvl="1"/>
            <a:r>
              <a:rPr lang="en-US" altLang="zh-CN"/>
              <a:t>I/O</a:t>
            </a:r>
            <a:r>
              <a:rPr lang="zh-CN" altLang="en-US"/>
              <a:t>程序库，输入输出服务</a:t>
            </a:r>
            <a:endParaRPr lang="zh-CN" altLang="en-US"/>
          </a:p>
          <a:p>
            <a:r>
              <a:rPr lang="zh-CN" altLang="en-US"/>
              <a:t>管理和控制</a:t>
            </a:r>
            <a:endParaRPr lang="zh-CN" altLang="en-US"/>
          </a:p>
          <a:p>
            <a:pPr lvl="1"/>
            <a:r>
              <a:rPr lang="zh-CN" altLang="en-US"/>
              <a:t>多任务</a:t>
            </a:r>
            <a:endParaRPr lang="zh-CN" altLang="en-US"/>
          </a:p>
          <a:p>
            <a:pPr lvl="1"/>
            <a:r>
              <a:rPr lang="zh-CN" altLang="en-US"/>
              <a:t>分时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75275" y="1346200"/>
            <a:ext cx="4929505" cy="4522306"/>
            <a:chOff x="7407" y="2500"/>
            <a:chExt cx="8158" cy="7484"/>
          </a:xfrm>
        </p:grpSpPr>
        <p:pic>
          <p:nvPicPr>
            <p:cNvPr id="4" name="图片 3" descr="ac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656" y="2500"/>
              <a:ext cx="3909" cy="2709"/>
            </a:xfrm>
            <a:prstGeom prst="rect">
              <a:avLst/>
            </a:prstGeom>
          </p:spPr>
        </p:pic>
        <p:pic>
          <p:nvPicPr>
            <p:cNvPr id="5" name="图片 4" descr="bc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7" y="6514"/>
              <a:ext cx="3584" cy="26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78" y="5338"/>
              <a:ext cx="1548" cy="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 smtClean="0">
                  <a:latin typeface="幼圆" panose="02010509060101010101" charset="-122"/>
                  <a:ea typeface="幼圆" panose="02010509060101010101" charset="-122"/>
                </a:rPr>
                <a:t>服务者</a:t>
              </a:r>
              <a:endParaRPr lang="zh-CN" altLang="en-US" dirty="0">
                <a:latin typeface="幼圆" panose="02010509060101010101" charset="-122"/>
                <a:ea typeface="幼圆" panose="02010509060101010101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76" y="9374"/>
              <a:ext cx="1468" cy="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 smtClean="0">
                  <a:latin typeface="幼圆" panose="02010509060101010101" charset="-122"/>
                  <a:ea typeface="幼圆" panose="02010509060101010101" charset="-122"/>
                </a:rPr>
                <a:t>管理者</a:t>
              </a:r>
              <a:endParaRPr lang="zh-CN" altLang="en-US" dirty="0">
                <a:latin typeface="幼圆" panose="02010509060101010101" charset="-122"/>
                <a:ea typeface="幼圆" panose="02010509060101010101" charset="-122"/>
              </a:endParaRPr>
            </a:p>
          </p:txBody>
        </p:sp>
        <p:sp>
          <p:nvSpPr>
            <p:cNvPr id="10" name="右弧形箭头 9"/>
            <p:cNvSpPr/>
            <p:nvPr/>
          </p:nvSpPr>
          <p:spPr>
            <a:xfrm>
              <a:off x="12430" y="6340"/>
              <a:ext cx="981" cy="2670"/>
            </a:xfrm>
            <a:prstGeom prst="curvedLeftArrow">
              <a:avLst>
                <a:gd name="adj1" fmla="val 27553"/>
                <a:gd name="adj2" fmla="val 76374"/>
                <a:gd name="adj3" fmla="val 25000"/>
              </a:avLst>
            </a:prstGeom>
            <a:scene3d>
              <a:camera prst="orthographicFront">
                <a:rot lat="0" lon="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操作系统概念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67605"/>
          </a:xfrm>
        </p:spPr>
        <p:txBody>
          <a:bodyPr>
            <a:normAutofit fontScale="80000"/>
          </a:bodyPr>
          <a:p>
            <a:pPr>
              <a:lnSpc>
                <a:spcPct val="130000"/>
              </a:lnSpc>
            </a:pPr>
            <a:r>
              <a:rPr lang="zh-CN" altLang="en-US" sz="4000">
                <a:sym typeface="+mn-ea"/>
              </a:rPr>
              <a:t>操作系统是</a:t>
            </a:r>
            <a:r>
              <a:rPr lang="zh-CN" altLang="en-US" sz="4000">
                <a:sym typeface="+mn-ea"/>
              </a:rPr>
              <a:t>为应用程序提供运行环境的资源管理软件</a:t>
            </a:r>
            <a:endParaRPr lang="zh-CN" altLang="en-US" sz="4000"/>
          </a:p>
          <a:p>
            <a:pPr lvl="1"/>
            <a:r>
              <a:rPr lang="zh-CN" altLang="en-US" sz="3200">
                <a:sym typeface="+mn-ea"/>
              </a:rPr>
              <a:t>基于</a:t>
            </a:r>
            <a:r>
              <a:rPr lang="zh-CN" altLang="en-US" sz="3200">
                <a:sym typeface="+mn-ea"/>
              </a:rPr>
              <a:t>计算机系统的资源（</a:t>
            </a:r>
            <a:r>
              <a:rPr lang="en-US" altLang="zh-CN" sz="3200">
                <a:sym typeface="+mn-ea"/>
              </a:rPr>
              <a:t>resource</a:t>
            </a:r>
            <a:r>
              <a:rPr lang="zh-CN" altLang="en-US" sz="3200">
                <a:sym typeface="+mn-ea"/>
              </a:rPr>
              <a:t>）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3200">
                <a:sym typeface="+mn-ea"/>
              </a:rPr>
              <a:t>构建</a:t>
            </a:r>
            <a:r>
              <a:rPr lang="zh-CN" altLang="en-US" sz="3200">
                <a:sym typeface="+mn-ea"/>
              </a:rPr>
              <a:t>虚拟化的运行环境</a:t>
            </a:r>
            <a:endParaRPr lang="zh-CN" altLang="en-US" sz="3200"/>
          </a:p>
          <a:p>
            <a:pPr lvl="1"/>
            <a:r>
              <a:rPr lang="zh-CN" altLang="en-US" sz="3200">
                <a:sym typeface="+mn-ea"/>
              </a:rPr>
              <a:t>服务者、</a:t>
            </a:r>
            <a:r>
              <a:rPr lang="zh-CN" altLang="en-US" sz="3200">
                <a:sym typeface="+mn-ea"/>
              </a:rPr>
              <a:t>管理者、控制者</a:t>
            </a:r>
            <a:endParaRPr lang="zh-CN" altLang="en-US" sz="3200"/>
          </a:p>
          <a:p>
            <a:r>
              <a:rPr lang="zh-CN" altLang="en-US" sz="4000">
                <a:sym typeface="+mn-ea"/>
              </a:rPr>
              <a:t>操作系统的目标</a:t>
            </a:r>
            <a:endParaRPr lang="zh-CN" altLang="en-US" sz="4000"/>
          </a:p>
          <a:p>
            <a:pPr lvl="1"/>
            <a:r>
              <a:rPr lang="zh-CN" altLang="en-US" sz="3200">
                <a:sym typeface="+mn-ea"/>
              </a:rPr>
              <a:t>系统：提高效率</a:t>
            </a:r>
            <a:endParaRPr lang="zh-CN" altLang="en-US" sz="3200"/>
          </a:p>
          <a:p>
            <a:pPr lvl="1"/>
            <a:r>
              <a:rPr lang="zh-CN" altLang="en-US" sz="3200">
                <a:sym typeface="+mn-ea"/>
              </a:rPr>
              <a:t>用户：友好性</a:t>
            </a:r>
            <a:endParaRPr lang="zh-CN" altLang="en-US"/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9095" y="2254250"/>
            <a:ext cx="4853305" cy="3866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4-7 </a:t>
            </a:r>
            <a:r>
              <a:rPr lang="zh-CN" altLang="en-US"/>
              <a:t>操作系统内核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1760" y="1183640"/>
            <a:ext cx="10200640" cy="4942840"/>
          </a:xfrm>
        </p:spPr>
        <p:txBody>
          <a:bodyPr>
            <a:normAutofit lnSpcReduction="10000"/>
          </a:bodyPr>
          <a:p>
            <a:r>
              <a:rPr lang="zh-CN" altLang="en-US" sz="2800">
                <a:sym typeface="+mn-ea"/>
              </a:rPr>
              <a:t>内核与应用程序的本质区别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访问权</a:t>
            </a:r>
            <a:r>
              <a:rPr lang="zh-CN" altLang="en-US" sz="2800">
                <a:sym typeface="+mn-ea"/>
              </a:rPr>
              <a:t>的描述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用</a:t>
            </a:r>
            <a:r>
              <a:rPr lang="en-US" altLang="zh-CN" sz="2800">
                <a:sym typeface="+mn-ea"/>
              </a:rPr>
              <a:t>CPU</a:t>
            </a:r>
            <a:r>
              <a:rPr lang="zh-CN" altLang="en-US" sz="2800">
                <a:sym typeface="+mn-ea"/>
              </a:rPr>
              <a:t>模式定义权限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CPU</a:t>
            </a:r>
            <a:r>
              <a:rPr lang="zh-CN" altLang="en-US" sz="2800">
                <a:sym typeface="+mn-ea"/>
              </a:rPr>
              <a:t>模式的设置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CPU模式切换举例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内核的概念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内核的功能</a:t>
            </a:r>
            <a:endParaRPr lang="zh-CN" altLang="en-US" sz="2800"/>
          </a:p>
        </p:txBody>
      </p:sp>
      <p:pic>
        <p:nvPicPr>
          <p:cNvPr id="4" name="图片 3" descr="timg[7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5220" y="1720215"/>
            <a:ext cx="3870325" cy="387032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左中括号 4"/>
          <p:cNvSpPr/>
          <p:nvPr/>
        </p:nvSpPr>
        <p:spPr>
          <a:xfrm>
            <a:off x="1397000" y="1554480"/>
            <a:ext cx="107315" cy="6953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中括号 5"/>
          <p:cNvSpPr/>
          <p:nvPr/>
        </p:nvSpPr>
        <p:spPr>
          <a:xfrm>
            <a:off x="1372235" y="2944495"/>
            <a:ext cx="132080" cy="13569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左中括号 6"/>
          <p:cNvSpPr/>
          <p:nvPr/>
        </p:nvSpPr>
        <p:spPr>
          <a:xfrm>
            <a:off x="1380490" y="4971415"/>
            <a:ext cx="115570" cy="69469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内核与应用程序的本质区别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3200">
                <a:sym typeface="+mn-ea"/>
              </a:rPr>
              <a:t>内核：操作系统，或操作系统的主体部分</a:t>
            </a:r>
            <a:endParaRPr lang="zh-CN" altLang="en-US" sz="3200">
              <a:sym typeface="+mn-ea"/>
            </a:endParaRPr>
          </a:p>
          <a:p>
            <a:r>
              <a:rPr lang="zh-CN" altLang="en-US" sz="3200">
                <a:sym typeface="+mn-ea"/>
              </a:rPr>
              <a:t>操作系统地位的变迁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服务者</a:t>
            </a:r>
            <a:r>
              <a:rPr lang="en-US" altLang="zh-CN">
                <a:sym typeface="+mn-ea"/>
              </a:rPr>
              <a:t>==&gt;</a:t>
            </a:r>
            <a:r>
              <a:rPr lang="zh-CN" altLang="en-US">
                <a:sym typeface="+mn-ea"/>
              </a:rPr>
              <a:t>系统资源的主人和管理者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资源：</a:t>
            </a:r>
            <a:r>
              <a:rPr lang="zh-CN" altLang="en-US">
                <a:sym typeface="+mn-ea"/>
              </a:rPr>
              <a:t>CPU、内存、设备，...</a:t>
            </a:r>
            <a:endParaRPr lang="zh-CN" altLang="en-US"/>
          </a:p>
          <a:p>
            <a:r>
              <a:rPr lang="zh-CN" altLang="en-US" sz="3200">
                <a:sym typeface="+mn-ea"/>
              </a:rPr>
              <a:t>管理者应有的权限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资源的分配、回收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特权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timg[9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7690" y="2726690"/>
            <a:ext cx="3394710" cy="339979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访问权</a:t>
            </a:r>
            <a:r>
              <a:rPr lang="zh-CN" altLang="en-US"/>
              <a:t>的描述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访问权</a:t>
            </a:r>
            <a:r>
              <a:rPr lang="en-US" altLang="zh-CN" sz="3200">
                <a:sym typeface="+mn-ea"/>
              </a:rPr>
              <a:t>(access right)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二元组：（资源，操作），（</a:t>
            </a:r>
            <a:r>
              <a:rPr lang="en-US" altLang="zh-CN">
                <a:sym typeface="+mn-ea"/>
              </a:rPr>
              <a:t>A,R</a:t>
            </a:r>
            <a:r>
              <a:rPr lang="zh-CN" altLang="en-US">
                <a:sym typeface="+mn-ea"/>
              </a:rPr>
              <a:t>）：对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可以读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保护域</a:t>
            </a:r>
            <a:r>
              <a:rPr lang="en-US" altLang="zh-CN" sz="3200">
                <a:sym typeface="+mn-ea"/>
              </a:rPr>
              <a:t>(protection domain)</a:t>
            </a:r>
            <a:endParaRPr lang="en-US" altLang="zh-CN" sz="32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访问权</a:t>
            </a:r>
            <a:r>
              <a:rPr lang="zh-CN" altLang="en-US">
                <a:sym typeface="+mn-ea"/>
              </a:rPr>
              <a:t>的集合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描述了一个对象能干的所有事情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如何区分</a:t>
            </a:r>
            <a:r>
              <a:rPr lang="zh-CN" altLang="en-US" sz="3200">
                <a:sym typeface="+mn-ea"/>
              </a:rPr>
              <a:t>内核</a:t>
            </a:r>
            <a:r>
              <a:rPr lang="zh-CN" altLang="en-US" sz="3200">
                <a:sym typeface="+mn-ea"/>
              </a:rPr>
              <a:t>和用户程序的权限？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模式定义访问权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zh-CN" altLang="en-US" sz="3555">
                <a:sym typeface="+mn-ea"/>
              </a:rPr>
              <a:t>指令集架构</a:t>
            </a:r>
            <a:r>
              <a:rPr lang="en-US" altLang="zh-CN" sz="3555">
                <a:sym typeface="+mn-ea"/>
              </a:rPr>
              <a:t>ISA</a:t>
            </a:r>
            <a:endParaRPr lang="en-US" altLang="zh-CN" sz="3555"/>
          </a:p>
          <a:p>
            <a:pPr lvl="1">
              <a:lnSpc>
                <a:spcPct val="150000"/>
              </a:lnSpc>
            </a:pPr>
            <a:r>
              <a:rPr lang="zh-CN" altLang="en-US" sz="3110">
                <a:sym typeface="+mn-ea"/>
              </a:rPr>
              <a:t>特权指令：操作关键资源的指令，如</a:t>
            </a:r>
            <a:r>
              <a:rPr lang="zh-CN" altLang="en-US" sz="3110">
                <a:sym typeface="+mn-ea"/>
              </a:rPr>
              <a:t>I/O指令，开/关中断指令</a:t>
            </a:r>
            <a:endParaRPr lang="zh-CN" altLang="en-US" sz="311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3110">
                <a:sym typeface="+mn-ea"/>
              </a:rPr>
              <a:t>普通指令：其他指令</a:t>
            </a:r>
            <a:endParaRPr lang="zh-CN" altLang="en-US" sz="3110"/>
          </a:p>
          <a:p>
            <a:pPr>
              <a:lnSpc>
                <a:spcPct val="150000"/>
              </a:lnSpc>
            </a:pPr>
            <a:r>
              <a:rPr lang="en-US" altLang="zh-CN" sz="3550">
                <a:sym typeface="+mn-ea"/>
              </a:rPr>
              <a:t>CPU</a:t>
            </a:r>
            <a:r>
              <a:rPr lang="zh-CN" altLang="en-US" sz="3550">
                <a:sym typeface="+mn-ea"/>
              </a:rPr>
              <a:t>运行模式</a:t>
            </a:r>
            <a:endParaRPr lang="zh-CN" altLang="en-US" sz="3555"/>
          </a:p>
          <a:p>
            <a:pPr lvl="1">
              <a:lnSpc>
                <a:spcPct val="150000"/>
              </a:lnSpc>
            </a:pPr>
            <a:r>
              <a:rPr lang="en-US" altLang="zh-CN" sz="3110">
                <a:sym typeface="+mn-ea"/>
              </a:rPr>
              <a:t>CPU</a:t>
            </a:r>
            <a:r>
              <a:rPr lang="zh-CN" altLang="en-US" sz="3110">
                <a:sym typeface="+mn-ea"/>
              </a:rPr>
              <a:t>内核模式：可以执行</a:t>
            </a:r>
            <a:r>
              <a:rPr lang="en-US" altLang="zh-CN" sz="3110">
                <a:sym typeface="+mn-ea"/>
              </a:rPr>
              <a:t>ISA</a:t>
            </a:r>
            <a:r>
              <a:rPr lang="zh-CN" altLang="en-US" sz="3110">
                <a:sym typeface="+mn-ea"/>
              </a:rPr>
              <a:t>的全部指令</a:t>
            </a:r>
            <a:endParaRPr lang="zh-CN" altLang="en-US" sz="3110"/>
          </a:p>
          <a:p>
            <a:pPr lvl="1">
              <a:lnSpc>
                <a:spcPct val="150000"/>
              </a:lnSpc>
            </a:pPr>
            <a:r>
              <a:rPr lang="en-US" altLang="zh-CN" sz="3110">
                <a:sym typeface="+mn-ea"/>
              </a:rPr>
              <a:t>CPU</a:t>
            </a:r>
            <a:r>
              <a:rPr lang="zh-CN" altLang="en-US" sz="3110">
                <a:sym typeface="+mn-ea"/>
              </a:rPr>
              <a:t>用户模式：执行部分指令，不能执行特权指令</a:t>
            </a:r>
            <a:endParaRPr lang="zh-CN" altLang="en-US" sz="311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模式的设置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系统加电时，</a:t>
            </a:r>
            <a:r>
              <a:rPr lang="en-US" altLang="zh-CN" sz="3200">
                <a:sym typeface="+mn-ea"/>
              </a:rPr>
              <a:t>CPU</a:t>
            </a:r>
            <a:r>
              <a:rPr lang="zh-CN" altLang="en-US" sz="3200">
                <a:sym typeface="+mn-ea"/>
              </a:rPr>
              <a:t>为内核模式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最先执行的程序获得特权，</a:t>
            </a:r>
            <a:r>
              <a:rPr lang="zh-CN" altLang="en-US">
                <a:sym typeface="+mn-ea"/>
              </a:rPr>
              <a:t>君权神授！</a:t>
            </a:r>
            <a:endParaRPr lang="zh-CN" altLang="en-US" sz="3500">
              <a:sym typeface="+mn-ea"/>
            </a:endParaRPr>
          </a:p>
          <a:p>
            <a:r>
              <a:rPr lang="zh-CN" altLang="en-US" sz="3200">
                <a:sym typeface="+mn-ea"/>
              </a:rPr>
              <a:t>计算机启动后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引导程序，加载操作系统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操作系统自然运行在内核模式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进入用户程序前置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为用户模式，退出时改回内核模式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CPU模式切换举例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zh-CN" altLang="en-US" sz="4570">
                <a:sym typeface="+mn-ea"/>
              </a:rPr>
              <a:t>从操作系统进入用户程序</a:t>
            </a:r>
            <a:endParaRPr lang="zh-CN" altLang="en-US" sz="4570"/>
          </a:p>
          <a:p>
            <a:pPr lvl="1" algn="l">
              <a:buClrTx/>
              <a:buSzTx/>
              <a:buFontTx/>
            </a:pPr>
            <a:r>
              <a:rPr lang="zh-CN" altLang="en-US" sz="3500">
                <a:sym typeface="+mn-ea"/>
              </a:rPr>
              <a:t>OS选中一个作业执行时：改CPU为用户模式，同时</a:t>
            </a:r>
            <a:r>
              <a:rPr lang="zh-CN" altLang="en-US" sz="3500">
                <a:sym typeface="+mn-ea"/>
              </a:rPr>
              <a:t>交出CPU</a:t>
            </a:r>
            <a:endParaRPr lang="zh-CN" altLang="en-US" sz="3500"/>
          </a:p>
          <a:p>
            <a:pPr lvl="1" algn="l">
              <a:buClrTx/>
              <a:buSzTx/>
              <a:buFontTx/>
            </a:pPr>
            <a:r>
              <a:rPr lang="zh-CN" altLang="en-US" sz="3500">
                <a:sym typeface="+mn-ea"/>
              </a:rPr>
              <a:t>用户程序结束，返回指令iret</a:t>
            </a:r>
            <a:r>
              <a:rPr lang="zh-CN" altLang="en-US" sz="3500">
                <a:sym typeface="+mn-ea"/>
              </a:rPr>
              <a:t>自动把CPU改为之前的模式</a:t>
            </a:r>
            <a:endParaRPr lang="zh-CN" altLang="en-US" sz="3500"/>
          </a:p>
          <a:p>
            <a:r>
              <a:rPr lang="zh-CN" altLang="en-US" sz="4570">
                <a:sym typeface="+mn-ea"/>
              </a:rPr>
              <a:t>从用户程序进入操作系统</a:t>
            </a:r>
            <a:endParaRPr lang="zh-CN" altLang="en-US" sz="4570"/>
          </a:p>
          <a:p>
            <a:pPr lvl="1"/>
            <a:r>
              <a:rPr lang="zh-CN" altLang="en-US" sz="3500">
                <a:sym typeface="+mn-ea"/>
              </a:rPr>
              <a:t>存在仅把</a:t>
            </a:r>
            <a:r>
              <a:rPr lang="en-US" altLang="zh-CN" sz="3500">
                <a:sym typeface="+mn-ea"/>
              </a:rPr>
              <a:t>CPU</a:t>
            </a:r>
            <a:r>
              <a:rPr lang="zh-CN" altLang="en-US" sz="3500">
                <a:sym typeface="+mn-ea"/>
              </a:rPr>
              <a:t>运行模式从用户模式转为内核模式</a:t>
            </a:r>
            <a:r>
              <a:rPr lang="zh-CN" altLang="en-US" sz="3500">
                <a:sym typeface="+mn-ea"/>
              </a:rPr>
              <a:t>的指令吗？</a:t>
            </a:r>
            <a:endParaRPr lang="zh-CN" altLang="en-US" sz="3500">
              <a:sym typeface="+mn-ea"/>
            </a:endParaRPr>
          </a:p>
          <a:p>
            <a:pPr lvl="1"/>
            <a:r>
              <a:rPr lang="zh-CN" altLang="en-US" sz="3500">
                <a:sym typeface="+mn-ea"/>
              </a:rPr>
              <a:t>系统调用指令：</a:t>
            </a:r>
            <a:r>
              <a:rPr lang="en-US" altLang="zh-CN" sz="3500">
                <a:sym typeface="+mn-ea"/>
              </a:rPr>
              <a:t>trap</a:t>
            </a:r>
            <a:r>
              <a:rPr lang="zh-CN" altLang="en-US" sz="3500">
                <a:sym typeface="+mn-ea"/>
              </a:rPr>
              <a:t>（①进入内核的程序 ②</a:t>
            </a:r>
            <a:r>
              <a:rPr lang="en-US" altLang="zh-CN" sz="3500">
                <a:sym typeface="+mn-ea"/>
              </a:rPr>
              <a:t>CPU</a:t>
            </a:r>
            <a:r>
              <a:rPr lang="zh-CN" altLang="en-US" sz="3500">
                <a:sym typeface="+mn-ea"/>
              </a:rPr>
              <a:t>进入内核态）</a:t>
            </a:r>
            <a:endParaRPr lang="zh-CN" altLang="en-US" sz="350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运行程序的基本操作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早期计算机的输入输出设备操作</a:t>
            </a:r>
            <a:endParaRPr lang="zh-CN" altLang="en-US"/>
          </a:p>
          <a:p>
            <a:r>
              <a:rPr lang="zh-CN" altLang="en-US"/>
              <a:t>程序的装入</a:t>
            </a:r>
            <a:endParaRPr lang="zh-CN" altLang="en-US"/>
          </a:p>
          <a:p>
            <a:r>
              <a:rPr lang="zh-CN" altLang="en-US"/>
              <a:t>运行时数据</a:t>
            </a:r>
            <a:r>
              <a:rPr lang="en-US" altLang="zh-CN"/>
              <a:t>I/O</a:t>
            </a:r>
            <a:endParaRPr lang="zh-CN" altLang="en-US"/>
          </a:p>
          <a:p>
            <a:r>
              <a:rPr lang="zh-CN" altLang="en-US"/>
              <a:t>程序的结束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467225" y="1862455"/>
            <a:ext cx="6428105" cy="4110990"/>
            <a:chOff x="7035" y="2933"/>
            <a:chExt cx="10123" cy="6474"/>
          </a:xfrm>
        </p:grpSpPr>
        <p:pic>
          <p:nvPicPr>
            <p:cNvPr id="4" name="图片 3" descr="timg[1]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035" y="4979"/>
              <a:ext cx="5843" cy="4429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6" name="图片 5" descr="b3b7d0a20cf431ad04c7d5a54b36acaf2edd9811[1]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78" y="2933"/>
              <a:ext cx="4281" cy="5341"/>
            </a:xfrm>
            <a:prstGeom prst="rect">
              <a:avLst/>
            </a:prstGeom>
            <a:effectLst>
              <a:softEdge rad="635000"/>
            </a:effectLst>
          </p:spPr>
        </p:pic>
      </p:grpSp>
      <p:sp>
        <p:nvSpPr>
          <p:cNvPr id="5" name="文本框 4"/>
          <p:cNvSpPr txBox="1"/>
          <p:nvPr/>
        </p:nvSpPr>
        <p:spPr>
          <a:xfrm>
            <a:off x="6562090" y="5758180"/>
            <a:ext cx="5020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隶书" panose="02010509060101010101" charset="-122"/>
                <a:ea typeface="隶书" panose="02010509060101010101" charset="-122"/>
              </a:rPr>
              <a:t>对操作员一些列操作的规范化的、阶段性的描述</a:t>
            </a:r>
            <a:endParaRPr lang="zh-CN" altLang="en-US"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3" grpI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内核的概念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内核的概念</a:t>
            </a:r>
            <a:endParaRPr lang="zh-CN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sym typeface="+mn-ea"/>
              </a:rPr>
              <a:t>在</a:t>
            </a:r>
            <a:r>
              <a:rPr lang="en-US" altLang="zh-CN" sz="2800">
                <a:sym typeface="+mn-ea"/>
              </a:rPr>
              <a:t>CPU</a:t>
            </a:r>
            <a:r>
              <a:rPr lang="zh-CN" altLang="en-US" sz="2800">
                <a:sym typeface="+mn-ea"/>
              </a:rPr>
              <a:t>内核模式下执行的程序，内核</a:t>
            </a:r>
            <a:r>
              <a:rPr lang="en-US" altLang="zh-CN" sz="2800">
                <a:sym typeface="+mn-ea"/>
              </a:rPr>
              <a:t>&lt;==&gt;</a:t>
            </a:r>
            <a:r>
              <a:rPr lang="zh-CN" altLang="en-US" sz="2800">
                <a:sym typeface="+mn-ea"/>
              </a:rPr>
              <a:t>操作系统</a:t>
            </a:r>
            <a:endParaRPr lang="zh-CN" altLang="en-US" sz="280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ym typeface="+mn-ea"/>
              </a:rPr>
              <a:t>内核总是把</a:t>
            </a:r>
            <a:r>
              <a:rPr lang="en-US" altLang="zh-CN" sz="3200">
                <a:sym typeface="+mn-ea"/>
              </a:rPr>
              <a:t>CPU</a:t>
            </a:r>
            <a:r>
              <a:rPr lang="zh-CN" altLang="en-US" sz="3200">
                <a:sym typeface="+mn-ea"/>
              </a:rPr>
              <a:t>尽量让给用户程序</a:t>
            </a:r>
            <a:endParaRPr lang="zh-CN" altLang="en-US" sz="3200"/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平时静静地侯在那里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通过响应各种中断事件和系统调用，控制整个系统</a:t>
            </a:r>
            <a:endParaRPr lang="zh-CN" altLang="en-US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中断是激活内核的手段，或者说内核是中断驱动的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内核的功能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能力越强，责任越重 </a:t>
            </a:r>
            <a:r>
              <a:rPr lang="zh-CN" altLang="en-US" sz="2400" b="1">
                <a:latin typeface="MV Boli" panose="02000500030200090000" charset="0"/>
                <a:cs typeface="MV Boli" panose="02000500030200090000" charset="0"/>
                <a:sym typeface="+mn-ea"/>
              </a:rPr>
              <a:t>With great power comes great responsibility</a:t>
            </a:r>
            <a:endParaRPr lang="zh-CN" altLang="en-US" sz="2400" b="1">
              <a:latin typeface="MV Boli" panose="02000500030200090000" charset="0"/>
              <a:cs typeface="MV Boli" panose="02000500030200090000" charset="0"/>
              <a:sym typeface="+mn-ea"/>
            </a:endParaRPr>
          </a:p>
          <a:p>
            <a:r>
              <a:rPr lang="zh-CN" altLang="en-US" sz="3200">
                <a:sym typeface="+mn-ea"/>
              </a:rPr>
              <a:t>功能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中断（内部、外部</a:t>
            </a:r>
            <a:r>
              <a:rPr lang="zh-CN" altLang="en-US" sz="2800">
                <a:sym typeface="+mn-ea"/>
              </a:rPr>
              <a:t>）处理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系统调用</a:t>
            </a:r>
            <a:endParaRPr lang="zh-CN" altLang="en-US" sz="2800">
              <a:sym typeface="+mn-ea"/>
            </a:endParaRPr>
          </a:p>
          <a:p>
            <a:pPr lvl="2"/>
            <a:r>
              <a:rPr lang="zh-CN" altLang="en-US" sz="2400">
                <a:sym typeface="+mn-ea"/>
              </a:rPr>
              <a:t>程序运行过程的控制</a:t>
            </a:r>
            <a:endParaRPr lang="zh-CN" altLang="en-US" sz="2400">
              <a:sym typeface="+mn-ea"/>
            </a:endParaRPr>
          </a:p>
          <a:p>
            <a:pPr lvl="2"/>
            <a:r>
              <a:rPr lang="zh-CN" altLang="en-US" sz="2400">
                <a:sym typeface="+mn-ea"/>
              </a:rPr>
              <a:t>内存管理</a:t>
            </a:r>
            <a:endParaRPr lang="zh-CN" altLang="en-US" sz="2400">
              <a:sym typeface="+mn-ea"/>
            </a:endParaRPr>
          </a:p>
          <a:p>
            <a:pPr lvl="2"/>
            <a:r>
              <a:rPr lang="zh-CN" altLang="en-US" sz="2400">
                <a:sym typeface="+mn-ea"/>
              </a:rPr>
              <a:t>输入输出</a:t>
            </a:r>
            <a:endParaRPr lang="zh-CN" altLang="en-US" sz="2400">
              <a:sym typeface="+mn-ea"/>
            </a:endParaRPr>
          </a:p>
          <a:p>
            <a:pPr lvl="2"/>
            <a:r>
              <a:rPr lang="zh-CN" altLang="en-US" sz="2400">
                <a:sym typeface="+mn-ea"/>
              </a:rPr>
              <a:t>文件操作</a:t>
            </a:r>
            <a:endParaRPr lang="zh-CN" altLang="en-US" sz="2400">
              <a:sym typeface="+mn-ea"/>
            </a:endParaRPr>
          </a:p>
        </p:txBody>
      </p:sp>
      <p:pic>
        <p:nvPicPr>
          <p:cNvPr id="4" name="图片 3" descr="16f12aa573169ae92585c022714e70da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3570" y="2842260"/>
            <a:ext cx="5834380" cy="328422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4-8 </a:t>
            </a:r>
            <a:r>
              <a:rPr lang="zh-CN" altLang="en-US"/>
              <a:t>内核之外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内核、应用</a:t>
            </a:r>
            <a:r>
              <a:rPr lang="zh-CN" altLang="en-US">
                <a:sym typeface="+mn-ea"/>
              </a:rPr>
              <a:t>程序与用户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操作系统的</a:t>
            </a:r>
            <a:r>
              <a:rPr lang="zh-CN" altLang="en-US">
                <a:sym typeface="+mn-ea"/>
              </a:rPr>
              <a:t>用户接口</a:t>
            </a:r>
            <a:endParaRPr lang="zh-CN" altLang="en-US"/>
          </a:p>
          <a:p>
            <a:r>
              <a:rPr lang="zh-CN" altLang="en-US">
                <a:sym typeface="+mn-ea"/>
              </a:rPr>
              <a:t>命令解释器</a:t>
            </a:r>
            <a:endParaRPr lang="zh-CN" altLang="en-US"/>
          </a:p>
          <a:p>
            <a:r>
              <a:rPr lang="zh-CN" altLang="en-US">
                <a:sym typeface="+mn-ea"/>
              </a:rPr>
              <a:t>内核外的程序</a:t>
            </a:r>
            <a:endParaRPr lang="zh-CN" altLang="en-US"/>
          </a:p>
        </p:txBody>
      </p:sp>
      <p:pic>
        <p:nvPicPr>
          <p:cNvPr id="4" name="图片 3" descr="timg[4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1760" y="1998345"/>
            <a:ext cx="6011545" cy="3937635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内核、应用</a:t>
            </a:r>
            <a:r>
              <a:rPr lang="zh-CN" altLang="en-US">
                <a:sym typeface="+mn-ea"/>
              </a:rPr>
              <a:t>程序与用户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b="1">
                <a:sym typeface="+mn-ea"/>
              </a:rPr>
              <a:t>应用程序</a:t>
            </a:r>
            <a:r>
              <a:rPr lang="zh-CN" altLang="en-US" sz="3200">
                <a:sym typeface="+mn-ea"/>
              </a:rPr>
              <a:t>与</a:t>
            </a:r>
            <a:r>
              <a:rPr lang="zh-CN" altLang="en-US">
                <a:sym typeface="+mn-ea"/>
              </a:rPr>
              <a:t>内核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内核为应用程序运行提供管理和服务</a:t>
            </a:r>
            <a:endParaRPr lang="zh-CN" altLang="en-US"/>
          </a:p>
          <a:p>
            <a:r>
              <a:rPr lang="zh-CN" altLang="en-US" sz="3200">
                <a:sym typeface="+mn-ea"/>
              </a:rPr>
              <a:t>用户与内核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没有直接关系，用户感觉不到内核的存在</a:t>
            </a:r>
            <a:endParaRPr lang="zh-CN" altLang="en-US" sz="2800"/>
          </a:p>
          <a:p>
            <a:r>
              <a:rPr lang="zh-CN" altLang="en-US" sz="3200">
                <a:sym typeface="+mn-ea"/>
              </a:rPr>
              <a:t>用户和应用</a:t>
            </a:r>
            <a:r>
              <a:rPr lang="zh-CN" altLang="en-US" sz="3200">
                <a:sym typeface="+mn-ea"/>
              </a:rPr>
              <a:t>程序</a:t>
            </a:r>
            <a:endParaRPr lang="zh-CN" altLang="en-US" sz="3200"/>
          </a:p>
          <a:p>
            <a:pPr lvl="1"/>
            <a:r>
              <a:rPr lang="zh-CN" altLang="en-US" sz="2800">
                <a:sym typeface="+mn-ea"/>
              </a:rPr>
              <a:t>直接/</a:t>
            </a:r>
            <a:r>
              <a:rPr lang="zh-CN" altLang="en-US" sz="2800">
                <a:solidFill>
                  <a:schemeClr val="accent1">
                    <a:lumMod val="50000"/>
                  </a:schemeClr>
                </a:solidFill>
                <a:sym typeface="+mn-ea"/>
              </a:rPr>
              <a:t>间接</a:t>
            </a:r>
            <a:r>
              <a:rPr lang="zh-CN" altLang="en-US" sz="2800">
                <a:sym typeface="+mn-ea"/>
              </a:rPr>
              <a:t>执行应用程序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575040" y="3381375"/>
            <a:ext cx="3007360" cy="2636520"/>
            <a:chOff x="13504" y="6347"/>
            <a:chExt cx="4736" cy="4152"/>
          </a:xfrm>
        </p:grpSpPr>
        <p:grpSp>
          <p:nvGrpSpPr>
            <p:cNvPr id="12" name="组合 11"/>
            <p:cNvGrpSpPr/>
            <p:nvPr/>
          </p:nvGrpSpPr>
          <p:grpSpPr>
            <a:xfrm>
              <a:off x="13504" y="6347"/>
              <a:ext cx="4736" cy="4152"/>
              <a:chOff x="15269" y="7995"/>
              <a:chExt cx="1326" cy="114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5349" y="7995"/>
                <a:ext cx="1182" cy="1109"/>
              </a:xfrm>
              <a:prstGeom prst="ellipse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5269" y="8438"/>
                <a:ext cx="1326" cy="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435" y="7206"/>
              <a:ext cx="2993" cy="2618"/>
              <a:chOff x="15269" y="7995"/>
              <a:chExt cx="1326" cy="1229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15349" y="7995"/>
                <a:ext cx="1182" cy="1166"/>
              </a:xfrm>
              <a:prstGeom prst="ellipse">
                <a:avLst/>
              </a:prstGeom>
              <a:pattFill prst="pct25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5269" y="8522"/>
                <a:ext cx="1326" cy="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5299" y="8070"/>
              <a:ext cx="1326" cy="1229"/>
              <a:chOff x="15269" y="7995"/>
              <a:chExt cx="1326" cy="1229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5349" y="7995"/>
                <a:ext cx="1182" cy="1166"/>
              </a:xfrm>
              <a:prstGeom prst="ellipse">
                <a:avLst/>
              </a:prstGeom>
              <a:pattFill prst="pct30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5269" y="8522"/>
                <a:ext cx="1326" cy="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5367" y="8143"/>
              <a:ext cx="119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幼圆" panose="02010509060101010101" charset="-122"/>
                  <a:ea typeface="幼圆" panose="02010509060101010101" charset="-122"/>
                </a:rPr>
                <a:t>内核</a:t>
              </a:r>
              <a:endParaRPr lang="zh-CN" altLang="en-US">
                <a:latin typeface="幼圆" panose="02010509060101010101" charset="-122"/>
                <a:ea typeface="幼圆" panose="0201050906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988" y="7415"/>
              <a:ext cx="19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幼圆" panose="02010509060101010101" charset="-122"/>
                  <a:ea typeface="幼圆" panose="02010509060101010101" charset="-122"/>
                </a:rPr>
                <a:t>应用程序</a:t>
              </a:r>
              <a:endParaRPr lang="zh-CN" altLang="en-US">
                <a:latin typeface="幼圆" panose="02010509060101010101" charset="-122"/>
                <a:ea typeface="幼圆" panose="0201050906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003" y="6513"/>
              <a:ext cx="19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latin typeface="幼圆" panose="02010509060101010101" charset="-122"/>
                  <a:ea typeface="幼圆" panose="02010509060101010101" charset="-122"/>
                </a:rPr>
                <a:t>用 户</a:t>
              </a:r>
              <a:endParaRPr lang="zh-CN" altLang="en-US">
                <a:latin typeface="幼圆" panose="02010509060101010101" charset="-122"/>
                <a:ea typeface="幼圆" panose="02010509060101010101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southeast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750" y="1231265"/>
            <a:ext cx="3386455" cy="338645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操作系统的</a:t>
            </a:r>
            <a:r>
              <a:rPr lang="zh-CN" altLang="en-US">
                <a:sym typeface="+mn-ea"/>
              </a:rPr>
              <a:t>用户接口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3200">
                <a:sym typeface="+mn-ea"/>
              </a:rPr>
              <a:t>应用程序是如何启动的？</a:t>
            </a:r>
            <a:endParaRPr lang="zh-CN" altLang="en-US" sz="3200">
              <a:sym typeface="+mn-ea"/>
            </a:endParaRPr>
          </a:p>
          <a:p>
            <a:r>
              <a:rPr lang="zh-CN" altLang="en-US" sz="3200">
                <a:sym typeface="+mn-ea"/>
              </a:rPr>
              <a:t>用户接口是一个特殊的应用程序</a:t>
            </a:r>
            <a:endParaRPr lang="zh-CN" altLang="en-US" sz="3200"/>
          </a:p>
          <a:p>
            <a:pPr lvl="1"/>
            <a:r>
              <a:rPr lang="zh-CN" altLang="en-US" sz="2800">
                <a:sym typeface="+mn-ea"/>
              </a:rPr>
              <a:t>用户登录后，接管所有交互设备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等待</a:t>
            </a:r>
            <a:r>
              <a:rPr lang="zh-CN" altLang="en-US" sz="2800">
                <a:sym typeface="+mn-ea"/>
              </a:rPr>
              <a:t>执行命令或程序，</a:t>
            </a:r>
            <a:r>
              <a:rPr lang="zh-CN" altLang="en-US" sz="2800" b="1">
                <a:sym typeface="+mn-ea"/>
              </a:rPr>
              <a:t>命令解释器</a:t>
            </a:r>
            <a:endParaRPr lang="zh-CN" altLang="en-US" b="1"/>
          </a:p>
          <a:p>
            <a:r>
              <a:rPr lang="zh-CN" altLang="en-US" b="1"/>
              <a:t>用户接口</a:t>
            </a:r>
            <a:r>
              <a:rPr lang="zh-CN" altLang="en-US"/>
              <a:t>的分类</a:t>
            </a:r>
            <a:endParaRPr lang="zh-CN" altLang="en-US"/>
          </a:p>
          <a:p>
            <a:pPr lvl="1"/>
            <a:r>
              <a:rPr lang="zh-CN" altLang="en-US"/>
              <a:t>非交互：作业控制语言，用于批处理系统</a:t>
            </a:r>
            <a:endParaRPr lang="zh-CN" altLang="en-US"/>
          </a:p>
          <a:p>
            <a:pPr lvl="1"/>
            <a:r>
              <a:rPr lang="zh-CN" altLang="en-US"/>
              <a:t>交互：图形</a:t>
            </a:r>
            <a:r>
              <a:rPr lang="en-US" altLang="zh-CN"/>
              <a:t>/</a:t>
            </a:r>
            <a:r>
              <a:rPr lang="zh-CN" altLang="en-US"/>
              <a:t>命令行接口，用于</a:t>
            </a:r>
            <a:r>
              <a:rPr lang="zh-CN" altLang="en-US"/>
              <a:t>分时系统</a:t>
            </a:r>
            <a:endParaRPr lang="zh-CN" altLang="en-US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图片 5" descr="ASR-33_at_CHM.ag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3056255"/>
            <a:ext cx="3583305" cy="2689225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命令解释器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启动</a:t>
            </a:r>
            <a:endParaRPr lang="zh-CN" altLang="en-US" sz="3200"/>
          </a:p>
          <a:p>
            <a:pPr lvl="1"/>
            <a:r>
              <a:rPr lang="zh-CN" altLang="en-US" sz="2800">
                <a:sym typeface="+mn-ea"/>
              </a:rPr>
              <a:t>内核初始化后，为终端运行登录程序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用户成功登录后，启动命令解释器</a:t>
            </a:r>
            <a:endParaRPr lang="zh-CN" altLang="en-US" sz="2800"/>
          </a:p>
          <a:p>
            <a:r>
              <a:rPr lang="zh-CN" altLang="en-US" sz="3200">
                <a:sym typeface="+mn-ea"/>
              </a:rPr>
              <a:t>执行周期</a:t>
            </a:r>
            <a:endParaRPr lang="zh-CN" altLang="en-US" sz="3200"/>
          </a:p>
          <a:p>
            <a:pPr lvl="1"/>
            <a:r>
              <a:rPr lang="zh-CN" altLang="en-US" sz="2800">
                <a:sym typeface="+mn-ea"/>
              </a:rPr>
              <a:t>等待用户输入程序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命令</a:t>
            </a:r>
            <a:r>
              <a:rPr lang="en-US" altLang="zh-CN" sz="2800">
                <a:sym typeface="+mn-ea"/>
              </a:rPr>
              <a:t>)</a:t>
            </a:r>
            <a:r>
              <a:rPr lang="zh-CN" altLang="en-US" sz="2800">
                <a:sym typeface="+mn-ea"/>
              </a:rPr>
              <a:t>名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装入、运行相关程序</a:t>
            </a:r>
            <a:endParaRPr lang="zh-CN" altLang="en-US" sz="2800"/>
          </a:p>
        </p:txBody>
      </p:sp>
      <p:grpSp>
        <p:nvGrpSpPr>
          <p:cNvPr id="24" name="组合 23"/>
          <p:cNvGrpSpPr/>
          <p:nvPr/>
        </p:nvGrpSpPr>
        <p:grpSpPr>
          <a:xfrm>
            <a:off x="7472045" y="1284605"/>
            <a:ext cx="4111625" cy="4933950"/>
            <a:chOff x="11767" y="2023"/>
            <a:chExt cx="6475" cy="7770"/>
          </a:xfrm>
        </p:grpSpPr>
        <p:sp>
          <p:nvSpPr>
            <p:cNvPr id="4" name="文本框 1"/>
            <p:cNvSpPr txBox="1"/>
            <p:nvPr/>
          </p:nvSpPr>
          <p:spPr>
            <a:xfrm>
              <a:off x="13344" y="2023"/>
              <a:ext cx="3162" cy="56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用户打开终端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" name="文本框 2"/>
            <p:cNvSpPr txBox="1"/>
            <p:nvPr/>
          </p:nvSpPr>
          <p:spPr>
            <a:xfrm>
              <a:off x="13360" y="3056"/>
              <a:ext cx="3162" cy="56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用户登录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 rot="0">
              <a:off x="13146" y="6177"/>
              <a:ext cx="3502" cy="1207"/>
              <a:chOff x="3187" y="68735"/>
              <a:chExt cx="1925" cy="772"/>
            </a:xfrm>
          </p:grpSpPr>
          <p:sp>
            <p:nvSpPr>
              <p:cNvPr id="7" name="流程图: 决策 3"/>
              <p:cNvSpPr/>
              <p:nvPr/>
            </p:nvSpPr>
            <p:spPr>
              <a:xfrm>
                <a:off x="3187" y="68735"/>
                <a:ext cx="1870" cy="772"/>
              </a:xfrm>
              <a:prstGeom prst="flowChartDecision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sp>
          <p:sp>
            <p:nvSpPr>
              <p:cNvPr id="8" name="文本框 4"/>
              <p:cNvSpPr txBox="1"/>
              <p:nvPr/>
            </p:nvSpPr>
            <p:spPr>
              <a:xfrm>
                <a:off x="3415" y="68929"/>
                <a:ext cx="1697" cy="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8000" tIns="18000" rIns="18000" bIns="18000" anchor="ctr" anchorCtr="0" upright="1"/>
              <a:p>
                <a:pPr algn="ctr"/>
                <a:r>
                  <a:rPr lang="en-US" altLang="zh-CN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注销？</a:t>
                </a:r>
                <a:endPara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sp>
          <p:nvSpPr>
            <p:cNvPr id="9" name="文本框 6"/>
            <p:cNvSpPr txBox="1"/>
            <p:nvPr/>
          </p:nvSpPr>
          <p:spPr>
            <a:xfrm>
              <a:off x="13146" y="7854"/>
              <a:ext cx="3763" cy="56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解析命令、执行程序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0" name="直接连接符 7"/>
            <p:cNvCxnSpPr/>
            <p:nvPr/>
          </p:nvCxnSpPr>
          <p:spPr>
            <a:xfrm>
              <a:off x="14852" y="2586"/>
              <a:ext cx="2" cy="46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11" name="直接连接符 8"/>
            <p:cNvCxnSpPr/>
            <p:nvPr/>
          </p:nvCxnSpPr>
          <p:spPr>
            <a:xfrm>
              <a:off x="14854" y="8422"/>
              <a:ext cx="2" cy="46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12" name="直接连接符 9"/>
            <p:cNvCxnSpPr/>
            <p:nvPr/>
          </p:nvCxnSpPr>
          <p:spPr>
            <a:xfrm>
              <a:off x="14841" y="3632"/>
              <a:ext cx="2" cy="46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13" name="任意多边形 10"/>
            <p:cNvSpPr/>
            <p:nvPr/>
          </p:nvSpPr>
          <p:spPr>
            <a:xfrm>
              <a:off x="12518" y="3913"/>
              <a:ext cx="2378" cy="4968"/>
            </a:xfrm>
            <a:custGeom>
              <a:avLst/>
              <a:gdLst/>
              <a:ahLst/>
              <a:cxnLst/>
              <a:pathLst>
                <a:path w="1307" h="3131">
                  <a:moveTo>
                    <a:pt x="1283" y="2891"/>
                  </a:moveTo>
                  <a:lnTo>
                    <a:pt x="1283" y="3131"/>
                  </a:lnTo>
                  <a:lnTo>
                    <a:pt x="0" y="3131"/>
                  </a:lnTo>
                  <a:lnTo>
                    <a:pt x="0" y="0"/>
                  </a:lnTo>
                  <a:lnTo>
                    <a:pt x="130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sp>
        <p:cxnSp>
          <p:nvCxnSpPr>
            <p:cNvPr id="14" name="直接连接符 11"/>
            <p:cNvCxnSpPr/>
            <p:nvPr/>
          </p:nvCxnSpPr>
          <p:spPr>
            <a:xfrm flipV="1">
              <a:off x="16546" y="6771"/>
              <a:ext cx="542" cy="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15" name="文本框 12"/>
            <p:cNvSpPr txBox="1"/>
            <p:nvPr/>
          </p:nvSpPr>
          <p:spPr>
            <a:xfrm>
              <a:off x="12562" y="9089"/>
              <a:ext cx="4807" cy="704"/>
            </a:xfrm>
            <a:prstGeom prst="rect">
              <a:avLst/>
            </a:prstGeom>
            <a:noFill/>
            <a:ln>
              <a:noFill/>
            </a:ln>
          </p:spPr>
          <p:txBody>
            <a:bodyPr anchor="ctr" anchorCtr="0" upright="1"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命令解释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器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执行过程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6" name="文本框 13"/>
            <p:cNvSpPr txBox="1"/>
            <p:nvPr/>
          </p:nvSpPr>
          <p:spPr>
            <a:xfrm>
              <a:off x="17068" y="6522"/>
              <a:ext cx="1174" cy="56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去登录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7" name="文本框 14"/>
            <p:cNvSpPr txBox="1"/>
            <p:nvPr/>
          </p:nvSpPr>
          <p:spPr>
            <a:xfrm>
              <a:off x="13359" y="4090"/>
              <a:ext cx="3162" cy="56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显示提示符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文本框 15"/>
            <p:cNvSpPr txBox="1"/>
            <p:nvPr/>
          </p:nvSpPr>
          <p:spPr>
            <a:xfrm>
              <a:off x="13344" y="5126"/>
              <a:ext cx="3162" cy="561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8000" tIns="18000" rIns="18000" bIns="18000" anchor="ctr" anchorCtr="0" upright="1"/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操作员输入命令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0" name="直接连接符 16"/>
            <p:cNvCxnSpPr/>
            <p:nvPr/>
          </p:nvCxnSpPr>
          <p:spPr>
            <a:xfrm>
              <a:off x="14825" y="4679"/>
              <a:ext cx="2" cy="46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21" name="直接连接符 17"/>
            <p:cNvCxnSpPr/>
            <p:nvPr/>
          </p:nvCxnSpPr>
          <p:spPr>
            <a:xfrm>
              <a:off x="14845" y="5713"/>
              <a:ext cx="2" cy="46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22" name="直接连接符 18"/>
            <p:cNvCxnSpPr/>
            <p:nvPr/>
          </p:nvCxnSpPr>
          <p:spPr>
            <a:xfrm>
              <a:off x="14847" y="7389"/>
              <a:ext cx="2" cy="46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23" name="文本框 22"/>
            <p:cNvSpPr txBox="1"/>
            <p:nvPr/>
          </p:nvSpPr>
          <p:spPr>
            <a:xfrm>
              <a:off x="11767" y="5236"/>
              <a:ext cx="724" cy="20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>
                  <a:latin typeface="隶书" panose="02010509060101010101" charset="-122"/>
                  <a:ea typeface="隶书" panose="02010509060101010101" charset="-122"/>
                  <a:sym typeface="+mn-ea"/>
                </a:rPr>
                <a:t>命令解释器</a:t>
              </a:r>
              <a:endParaRPr lang="zh-CN" altLang="en-US">
                <a:latin typeface="隶书" panose="02010509060101010101" charset="-122"/>
                <a:ea typeface="隶书" panose="02010509060101010101" charset="-122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内核外的程序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系统程序</a:t>
            </a:r>
            <a:endParaRPr lang="zh-CN" altLang="en-US"/>
          </a:p>
          <a:p>
            <a:pPr lvl="1"/>
            <a:r>
              <a:rPr lang="zh-CN" altLang="en-US" sz="2800">
                <a:sym typeface="+mn-ea"/>
              </a:rPr>
              <a:t>用于程序开发，系统管理</a:t>
            </a:r>
            <a:r>
              <a:rPr lang="zh-CN" altLang="en-US" sz="2800">
                <a:sym typeface="+mn-ea"/>
              </a:rPr>
              <a:t>等、随</a:t>
            </a:r>
            <a:r>
              <a:rPr lang="en-US" altLang="zh-CN" sz="2800">
                <a:sym typeface="+mn-ea"/>
              </a:rPr>
              <a:t>OS</a:t>
            </a:r>
            <a:r>
              <a:rPr lang="zh-CN" altLang="en-US" sz="2800">
                <a:sym typeface="+mn-ea"/>
              </a:rPr>
              <a:t>安装</a:t>
            </a:r>
            <a:endParaRPr lang="zh-CN" altLang="en-US" sz="2800"/>
          </a:p>
          <a:p>
            <a:pPr algn="l">
              <a:buClrTx/>
              <a:buSzTx/>
              <a:buFontTx/>
            </a:pPr>
            <a:r>
              <a:rPr lang="zh-CN" altLang="en-US" sz="3200">
                <a:sym typeface="+mn-ea"/>
              </a:rPr>
              <a:t>应用程序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完成某项通常任务</a:t>
            </a:r>
            <a:r>
              <a:rPr lang="zh-CN" altLang="en-US">
                <a:sym typeface="+mn-ea"/>
              </a:rPr>
              <a:t>，需安装</a:t>
            </a:r>
            <a:r>
              <a:rPr lang="zh-CN" altLang="en-US" sz="2800">
                <a:sym typeface="+mn-ea"/>
              </a:rPr>
              <a:t>，如</a:t>
            </a:r>
            <a:r>
              <a:rPr lang="en-US" altLang="zh-CN" sz="2800">
                <a:sym typeface="+mn-ea"/>
              </a:rPr>
              <a:t>...</a:t>
            </a:r>
            <a:endParaRPr lang="zh-CN" altLang="en-US" sz="2800"/>
          </a:p>
          <a:p>
            <a:pPr algn="l">
              <a:buClrTx/>
              <a:buSzTx/>
              <a:buFontTx/>
            </a:pPr>
            <a:r>
              <a:rPr lang="zh-CN" altLang="en-US" sz="3200">
                <a:sym typeface="+mn-ea"/>
              </a:rPr>
              <a:t>用户程序</a:t>
            </a:r>
            <a:endParaRPr lang="zh-CN" altLang="en-US" sz="3200"/>
          </a:p>
          <a:p>
            <a:pPr lvl="1"/>
            <a:r>
              <a:rPr lang="zh-CN" altLang="en-US" sz="2800">
                <a:sym typeface="+mn-ea"/>
              </a:rPr>
              <a:t>用户自带的</a:t>
            </a:r>
            <a:r>
              <a:rPr lang="zh-CN" altLang="en-US" sz="2800">
                <a:sym typeface="+mn-ea"/>
              </a:rPr>
              <a:t>程序</a:t>
            </a:r>
            <a:endParaRPr lang="zh-CN" altLang="en-US" sz="2800"/>
          </a:p>
        </p:txBody>
      </p:sp>
      <p:grpSp>
        <p:nvGrpSpPr>
          <p:cNvPr id="9" name="组合 9"/>
          <p:cNvGrpSpPr/>
          <p:nvPr/>
        </p:nvGrpSpPr>
        <p:grpSpPr>
          <a:xfrm>
            <a:off x="8177530" y="2594610"/>
            <a:ext cx="3470275" cy="2462151"/>
            <a:chOff x="1877" y="7253"/>
            <a:chExt cx="2267" cy="1290"/>
          </a:xfrm>
          <a:noFill/>
        </p:grpSpPr>
        <p:sp>
          <p:nvSpPr>
            <p:cNvPr id="4" name="文本框 1"/>
            <p:cNvSpPr txBox="1"/>
            <p:nvPr/>
          </p:nvSpPr>
          <p:spPr>
            <a:xfrm>
              <a:off x="2305" y="7727"/>
              <a:ext cx="861" cy="301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系统程序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" name="文本框 2"/>
            <p:cNvSpPr txBox="1"/>
            <p:nvPr/>
          </p:nvSpPr>
          <p:spPr>
            <a:xfrm>
              <a:off x="3240" y="7733"/>
              <a:ext cx="861" cy="295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应用程序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" name="文本框 3"/>
            <p:cNvSpPr txBox="1"/>
            <p:nvPr/>
          </p:nvSpPr>
          <p:spPr>
            <a:xfrm>
              <a:off x="2296" y="8201"/>
              <a:ext cx="1796" cy="31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内    核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任意多边形 4"/>
            <p:cNvSpPr/>
            <p:nvPr/>
          </p:nvSpPr>
          <p:spPr>
            <a:xfrm>
              <a:off x="2221" y="7621"/>
              <a:ext cx="1923" cy="922"/>
            </a:xfrm>
            <a:custGeom>
              <a:avLst/>
              <a:gdLst>
                <a:gd name="connisteX0" fmla="*/ 5080 w 1236345"/>
                <a:gd name="connsiteY0" fmla="*/ 0 h 651510"/>
                <a:gd name="connisteX1" fmla="*/ 636270 w 1236345"/>
                <a:gd name="connsiteY1" fmla="*/ 0 h 651510"/>
                <a:gd name="connisteX2" fmla="*/ 636270 w 1236345"/>
                <a:gd name="connsiteY2" fmla="*/ 318135 h 651510"/>
                <a:gd name="connisteX3" fmla="*/ 1236345 w 1236345"/>
                <a:gd name="connsiteY3" fmla="*/ 318135 h 651510"/>
                <a:gd name="connisteX4" fmla="*/ 1236345 w 1236345"/>
                <a:gd name="connsiteY4" fmla="*/ 651510 h 651510"/>
                <a:gd name="connisteX5" fmla="*/ 0 w 1236345"/>
                <a:gd name="connsiteY5" fmla="*/ 651510 h 6515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236345" h="651510">
                  <a:moveTo>
                    <a:pt x="5080" y="0"/>
                  </a:moveTo>
                  <a:lnTo>
                    <a:pt x="636270" y="0"/>
                  </a:lnTo>
                  <a:lnTo>
                    <a:pt x="636270" y="318135"/>
                  </a:lnTo>
                  <a:lnTo>
                    <a:pt x="1236345" y="318135"/>
                  </a:lnTo>
                  <a:lnTo>
                    <a:pt x="1236345" y="651510"/>
                  </a:lnTo>
                  <a:lnTo>
                    <a:pt x="0" y="651510"/>
                  </a:lnTo>
                </a:path>
              </a:pathLst>
            </a:custGeom>
            <a:grpFill/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直接连接符 5"/>
            <p:cNvCxnSpPr/>
            <p:nvPr/>
          </p:nvCxnSpPr>
          <p:spPr>
            <a:xfrm>
              <a:off x="2221" y="7621"/>
              <a:ext cx="3" cy="921"/>
            </a:xfrm>
            <a:prstGeom prst="line">
              <a:avLst/>
            </a:prstGeom>
            <a:grpFill/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6"/>
            <p:cNvSpPr txBox="1"/>
            <p:nvPr/>
          </p:nvSpPr>
          <p:spPr>
            <a:xfrm>
              <a:off x="2302" y="7253"/>
              <a:ext cx="1796" cy="310"/>
            </a:xfrm>
            <a:prstGeom prst="rect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用    户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文本框 7"/>
            <p:cNvSpPr txBox="1"/>
            <p:nvPr/>
          </p:nvSpPr>
          <p:spPr>
            <a:xfrm>
              <a:off x="1877" y="7750"/>
              <a:ext cx="340" cy="741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<a:noAutofit/>
            </a:bodyPr>
            <a:p>
              <a:pPr algn="just">
                <a:lnSpc>
                  <a:spcPct val="100000"/>
                </a:lnSpc>
              </a:pPr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操 作 系 统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4-9 </a:t>
            </a:r>
            <a:r>
              <a:rPr lang="zh-CN" altLang="en-US"/>
              <a:t>操作系统结构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2575" y="1720215"/>
            <a:ext cx="10029825" cy="4406265"/>
          </a:xfrm>
        </p:spPr>
        <p:txBody>
          <a:bodyPr/>
          <a:p>
            <a:r>
              <a:rPr lang="zh-CN" altLang="en-US">
                <a:effectLst/>
                <a:sym typeface="+mn-ea"/>
              </a:rPr>
              <a:t>简单结构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分层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微内核</a:t>
            </a:r>
            <a:endParaRPr lang="zh-CN" altLang="en-US"/>
          </a:p>
          <a:p>
            <a:r>
              <a:rPr lang="zh-CN" altLang="en-US">
                <a:effectLst/>
                <a:sym typeface="+mn-ea"/>
              </a:rPr>
              <a:t>模块化</a:t>
            </a:r>
            <a:endParaRPr lang="zh-CN" altLang="en-US"/>
          </a:p>
        </p:txBody>
      </p:sp>
      <p:pic>
        <p:nvPicPr>
          <p:cNvPr id="4" name="图片 3" descr="timg9ABSE7I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2420" y="1517015"/>
            <a:ext cx="4276725" cy="4276725"/>
          </a:xfrm>
          <a:prstGeom prst="rect">
            <a:avLst/>
          </a:prstGeom>
          <a:noFill/>
          <a:effectLst>
            <a:softEdge rad="635000"/>
          </a:effectLst>
          <a:scene3d>
            <a:camera prst="orthographicFront"/>
            <a:lightRig rig="threePt" dir="t"/>
          </a:scene3d>
          <a:sp3d extrusionH="234950"/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  <a:sym typeface="+mn-ea"/>
              </a:rPr>
              <a:t>简单结构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设计过程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几个人的团队；系统规模小；</a:t>
            </a:r>
            <a:r>
              <a:rPr lang="zh-CN" altLang="en-US">
                <a:sym typeface="+mn-ea"/>
              </a:rPr>
              <a:t>没有深思熟虑的结构设计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结构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无核：操作系统内核和应用程序的权限没有区分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单核：全部内核代码运行在同一个地址空间中，权限相同</a:t>
            </a:r>
            <a:endParaRPr lang="zh-CN" altLang="en-US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一个很小的bug都会使整个系统崩溃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例子：</a:t>
            </a:r>
            <a:r>
              <a:rPr lang="en-US" altLang="zh-CN" sz="3200">
                <a:sym typeface="+mn-ea"/>
              </a:rPr>
              <a:t>UNIX,DOS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/>
              <a:t>大规模流行，功能不断演化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50860" y="5847080"/>
            <a:ext cx="3431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简单的算法配合简单的数据结构</a:t>
            </a:r>
            <a:endParaRPr lang="zh-CN" altLang="en-US">
              <a:solidFill>
                <a:schemeClr val="accent1">
                  <a:lumMod val="50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简单结构实例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82345" y="1482725"/>
            <a:ext cx="10398760" cy="4194175"/>
            <a:chOff x="960" y="2227"/>
            <a:chExt cx="17310" cy="7365"/>
          </a:xfrm>
        </p:grpSpPr>
        <p:pic>
          <p:nvPicPr>
            <p:cNvPr id="29698" name="Picture 4"/>
            <p:cNvPicPr>
              <a:picLocks noChangeAspect="1"/>
            </p:cNvPicPr>
            <p:nvPr/>
          </p:nvPicPr>
          <p:blipFill>
            <a:blip r:embed="rId1"/>
            <a:srcRect l="11720" t="966" r="11688" b="1162"/>
            <a:stretch>
              <a:fillRect/>
            </a:stretch>
          </p:blipFill>
          <p:spPr>
            <a:xfrm>
              <a:off x="960" y="2227"/>
              <a:ext cx="7685" cy="7365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33794" name="Picture 4"/>
            <p:cNvPicPr>
              <a:picLocks noChangeAspect="1"/>
            </p:cNvPicPr>
            <p:nvPr/>
          </p:nvPicPr>
          <p:blipFill>
            <a:blip r:embed="rId2"/>
            <a:srcRect l="539" t="10347" r="380" b="10556"/>
            <a:stretch>
              <a:fillRect/>
            </a:stretch>
          </p:blipFill>
          <p:spPr>
            <a:xfrm>
              <a:off x="9118" y="2228"/>
              <a:ext cx="9152" cy="7364"/>
            </a:xfrm>
            <a:prstGeom prst="rect">
              <a:avLst/>
            </a:prstGeom>
            <a:noFill/>
            <a:ln w="12700" cap="flat" cmpd="sng">
              <a:noFill/>
              <a:prstDash val="solid"/>
              <a:miter/>
              <a:headEnd type="none" w="med" len="med"/>
              <a:tailEnd type="none" w="med" len="med"/>
            </a:ln>
          </p:spPr>
        </p:pic>
      </p:grpSp>
      <p:sp>
        <p:nvSpPr>
          <p:cNvPr id="5" name="文本框 4"/>
          <p:cNvSpPr txBox="1"/>
          <p:nvPr/>
        </p:nvSpPr>
        <p:spPr>
          <a:xfrm>
            <a:off x="2592070" y="5861685"/>
            <a:ext cx="716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>
                <a:latin typeface="幼圆" panose="02010509060101010101" charset="-122"/>
                <a:ea typeface="幼圆" panose="02010509060101010101" charset="-122"/>
                <a:sym typeface="+mn-ea"/>
              </a:rPr>
              <a:t>DOS</a:t>
            </a:r>
            <a:endParaRPr lang="en-US" altLang="zh-CN" sz="2800"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54340" y="5861685"/>
            <a:ext cx="17856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早期</a:t>
            </a:r>
            <a:r>
              <a:rPr lang="en-US" altLang="zh-CN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UNIX</a:t>
            </a:r>
            <a:endParaRPr lang="en-US" altLang="zh-CN" sz="280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30000"/>
              </a:lnSpc>
            </a:pPr>
            <a:r>
              <a:rPr lang="zh-CN" altLang="en-US" sz="3555" b="1">
                <a:sym typeface="+mn-ea"/>
              </a:rPr>
              <a:t>作业</a:t>
            </a:r>
            <a:r>
              <a:rPr lang="zh-CN" altLang="en-US" sz="3555">
                <a:sym typeface="+mn-ea"/>
              </a:rPr>
              <a:t>(job)</a:t>
            </a:r>
            <a:r>
              <a:rPr lang="zh-CN" altLang="en-US" sz="3555">
                <a:sym typeface="+mn-ea"/>
              </a:rPr>
              <a:t>的概念</a:t>
            </a:r>
            <a:endParaRPr lang="zh-CN" altLang="en-US" sz="3555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用户在系统中完成的一项相对</a:t>
            </a:r>
            <a:r>
              <a:rPr lang="zh-CN" altLang="en-US" sz="3110">
                <a:sym typeface="+mn-ea"/>
              </a:rPr>
              <a:t>完整的</a:t>
            </a:r>
            <a:r>
              <a:rPr lang="zh-CN" altLang="en-US" sz="3110">
                <a:sym typeface="+mn-ea"/>
              </a:rPr>
              <a:t>工作</a:t>
            </a:r>
            <a:endParaRPr lang="zh-CN" altLang="en-US" sz="311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用户</a:t>
            </a:r>
            <a:r>
              <a:rPr lang="zh-CN" altLang="en-US" sz="3110">
                <a:sym typeface="+mn-ea"/>
              </a:rPr>
              <a:t>：它由若干个操作步骤构成；管理员：作业流</a:t>
            </a:r>
            <a:endParaRPr lang="zh-CN" altLang="en-US" sz="311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555">
                <a:sym typeface="+mn-ea"/>
              </a:rPr>
              <a:t>作业的例子：</a:t>
            </a:r>
            <a:r>
              <a:rPr lang="zh-CN" altLang="en-US" sz="3550">
                <a:sym typeface="+mn-ea"/>
              </a:rPr>
              <a:t>程序的</a:t>
            </a:r>
            <a:r>
              <a:rPr lang="zh-CN" altLang="en-US" sz="3555" b="1">
                <a:sym typeface="+mn-ea"/>
              </a:rPr>
              <a:t>编译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安装编译程序纸带</a:t>
            </a:r>
            <a:r>
              <a:rPr lang="zh-CN" sz="3110">
                <a:sym typeface="+mn-ea"/>
              </a:rPr>
              <a:t>，</a:t>
            </a:r>
            <a:r>
              <a:rPr lang="zh-CN" altLang="en-US" sz="3110" b="1">
                <a:sym typeface="+mn-ea"/>
              </a:rPr>
              <a:t>装入</a:t>
            </a:r>
            <a:r>
              <a:rPr lang="zh-CN" altLang="en-US" sz="3110">
                <a:sym typeface="+mn-ea"/>
              </a:rPr>
              <a:t>编译程序</a:t>
            </a:r>
            <a:endParaRPr lang="zh-CN" altLang="en-US" sz="311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卸下编译纸带，安装源程序纸带</a:t>
            </a:r>
            <a:endParaRPr lang="zh-CN" altLang="en-US" sz="311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执行编译程序，读入源程序，</a:t>
            </a:r>
            <a:r>
              <a:rPr lang="zh-CN" altLang="en-US" sz="3110">
                <a:sym typeface="+mn-ea"/>
              </a:rPr>
              <a:t>输出目标程序</a:t>
            </a:r>
            <a:endParaRPr lang="zh-CN" altLang="en-US" sz="311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110">
                <a:sym typeface="+mn-ea"/>
              </a:rPr>
              <a:t>取走目标程序纸带</a:t>
            </a:r>
            <a:endParaRPr lang="zh-CN" altLang="en-US" sz="3110"/>
          </a:p>
        </p:txBody>
      </p:sp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3" grpI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分层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分层的设计思想</a:t>
            </a:r>
            <a:endParaRPr lang="zh-CN" altLang="en-US" sz="320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>
                <a:sym typeface="+mn-ea"/>
              </a:rPr>
              <a:t>系统分成若干层，每层建立在低层基础上</a:t>
            </a:r>
            <a:endParaRPr lang="zh-CN" altLang="en-US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>
                <a:sym typeface="+mn-ea"/>
              </a:rPr>
              <a:t>只能高层</a:t>
            </a:r>
            <a:r>
              <a:rPr lang="zh-CN" altLang="en-US">
                <a:sym typeface="+mn-ea"/>
              </a:rPr>
              <a:t>程序</a:t>
            </a:r>
            <a:r>
              <a:rPr lang="zh-CN" altLang="en-US">
                <a:sym typeface="+mn-ea"/>
              </a:rPr>
              <a:t>调用低层的程序</a:t>
            </a:r>
            <a:endParaRPr lang="en-US" altLang="zh-CN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>
                <a:sym typeface="+mn-ea"/>
              </a:rPr>
              <a:t>最底层是硬件，最高层是用户界面</a:t>
            </a:r>
            <a:endParaRPr lang="en-US" altLang="zh-CN"/>
          </a:p>
          <a:p>
            <a:pPr lvl="1">
              <a:lnSpc>
                <a:spcPct val="160000"/>
              </a:lnSpc>
            </a:pPr>
            <a:r>
              <a:rPr lang="en-US" altLang="zh-CN">
                <a:sym typeface="+mn-ea"/>
              </a:rPr>
              <a:t>Dijstra</a:t>
            </a:r>
            <a:r>
              <a:rPr lang="zh-CN" altLang="en-US">
                <a:sym typeface="+mn-ea"/>
              </a:rPr>
              <a:t>提出</a:t>
            </a:r>
            <a:endParaRPr lang="zh-CN" altLang="en-US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3200">
                <a:sym typeface="+mn-ea"/>
              </a:rPr>
              <a:t>优势：模块化，决策的单向性</a:t>
            </a:r>
            <a:endParaRPr lang="zh-CN" altLang="en-US" sz="3200"/>
          </a:p>
          <a:p>
            <a:pPr>
              <a:lnSpc>
                <a:spcPct val="160000"/>
              </a:lnSpc>
            </a:pPr>
            <a:r>
              <a:rPr lang="zh-CN" altLang="en-US" sz="3200" dirty="0">
                <a:sym typeface="+mn-ea"/>
              </a:rPr>
              <a:t>问题：</a:t>
            </a:r>
            <a:r>
              <a:rPr lang="zh-CN" altLang="en-US" sz="3200">
                <a:sym typeface="+mn-ea"/>
              </a:rPr>
              <a:t>层的详细定义，效率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881620" y="2399665"/>
            <a:ext cx="3701415" cy="3706495"/>
            <a:chOff x="11722" y="4656"/>
            <a:chExt cx="4984" cy="4960"/>
          </a:xfrm>
        </p:grpSpPr>
        <p:pic>
          <p:nvPicPr>
            <p:cNvPr id="31746" name="Picture 3"/>
            <p:cNvPicPr>
              <a:picLocks noChangeAspect="1"/>
            </p:cNvPicPr>
            <p:nvPr/>
          </p:nvPicPr>
          <p:blipFill>
            <a:blip r:embed="rId1"/>
            <a:srcRect l="13326" t="1024" r="13326" b="1341"/>
            <a:stretch>
              <a:fillRect/>
            </a:stretch>
          </p:blipFill>
          <p:spPr>
            <a:xfrm>
              <a:off x="11733" y="4680"/>
              <a:ext cx="4944" cy="4936"/>
            </a:xfrm>
            <a:prstGeom prst="rect">
              <a:avLst/>
            </a:prstGeom>
            <a:noFill/>
            <a:ln w="38100" cap="flat" cmpd="dbl">
              <a:noFill/>
              <a:prstDash val="solid"/>
              <a:miter/>
              <a:headEnd type="none" w="med" len="med"/>
              <a:tailEnd type="none" w="med" len="med"/>
            </a:ln>
            <a:effectLst/>
          </p:spPr>
        </p:pic>
        <p:sp>
          <p:nvSpPr>
            <p:cNvPr id="4" name="椭圆 3"/>
            <p:cNvSpPr/>
            <p:nvPr/>
          </p:nvSpPr>
          <p:spPr>
            <a:xfrm>
              <a:off x="11722" y="4656"/>
              <a:ext cx="4984" cy="49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  <a:sym typeface="+mn-ea"/>
              </a:rPr>
              <a:t>微内核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 sz="3555" dirty="0">
                <a:sym typeface="+mn-ea"/>
              </a:rPr>
              <a:t>设计思想</a:t>
            </a:r>
            <a:endParaRPr lang="zh-CN" altLang="en-US" sz="3200" dirty="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zh-CN" altLang="en-US" sz="3110" dirty="0">
                <a:sym typeface="+mn-ea"/>
              </a:rPr>
              <a:t>将内核功能</a:t>
            </a:r>
            <a:r>
              <a:rPr lang="zh-CN" altLang="en-US" sz="3110" dirty="0">
                <a:sym typeface="+mn-ea"/>
              </a:rPr>
              <a:t>尽量从内核空间移到用户空间，内核尽量小</a:t>
            </a:r>
            <a:endParaRPr lang="zh-CN" altLang="en-US" sz="3110" dirty="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zh-CN" altLang="en-US" sz="3110" dirty="0">
                <a:sym typeface="+mn-ea"/>
              </a:rPr>
              <a:t>内核可以小到仅负责模块间的通信</a:t>
            </a:r>
            <a:endParaRPr lang="zh-CN" altLang="en-US" sz="3110" dirty="0"/>
          </a:p>
          <a:p>
            <a:r>
              <a:rPr lang="zh-CN" altLang="en-US" sz="3555" dirty="0">
                <a:sym typeface="+mn-ea"/>
              </a:rPr>
              <a:t>好处</a:t>
            </a:r>
            <a:endParaRPr lang="en-US" altLang="zh-CN" sz="3200"/>
          </a:p>
          <a:p>
            <a:pPr lvl="1" algn="l">
              <a:buClrTx/>
              <a:buSzTx/>
              <a:buFontTx/>
            </a:pPr>
            <a:r>
              <a:rPr lang="zh-CN" altLang="en-US" sz="3110" dirty="0">
                <a:sym typeface="+mn-ea"/>
              </a:rPr>
              <a:t>更容易扩充、移植；更可靠；</a:t>
            </a:r>
            <a:r>
              <a:rPr lang="zh-CN" altLang="en-US" sz="3110" dirty="0">
                <a:sym typeface="+mn-ea"/>
              </a:rPr>
              <a:t>更安全</a:t>
            </a:r>
            <a:endParaRPr lang="zh-CN" altLang="en-US" sz="3110" dirty="0"/>
          </a:p>
          <a:p>
            <a:r>
              <a:rPr lang="zh-CN" altLang="en-US" sz="3555" dirty="0">
                <a:sym typeface="+mn-ea"/>
              </a:rPr>
              <a:t>坏处</a:t>
            </a:r>
            <a:endParaRPr lang="zh-CN" altLang="en-US" sz="3555" dirty="0">
              <a:sym typeface="+mn-ea"/>
            </a:endParaRPr>
          </a:p>
          <a:p>
            <a:pPr lvl="1"/>
            <a:r>
              <a:rPr lang="zh-CN" altLang="en-US" sz="3110" dirty="0">
                <a:sym typeface="+mn-ea"/>
              </a:rPr>
              <a:t>内核与核外程序</a:t>
            </a:r>
            <a:r>
              <a:rPr lang="zh-CN" altLang="en-US" sz="3110" dirty="0">
                <a:sym typeface="+mn-ea"/>
              </a:rPr>
              <a:t>之间的通信降低性能</a:t>
            </a:r>
            <a:endParaRPr lang="zh-CN" altLang="en-US" sz="3110"/>
          </a:p>
        </p:txBody>
      </p:sp>
      <p:pic>
        <p:nvPicPr>
          <p:cNvPr id="4" name="图片 3" descr="timgRPNFPZW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935" y="2893695"/>
            <a:ext cx="3720465" cy="323278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  <a:sym typeface="+mn-ea"/>
              </a:rPr>
              <a:t>模块化</a:t>
            </a:r>
            <a:endParaRPr lang="zh-CN" altLang="en-US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使用面向对象的技术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模块之间</a:t>
            </a:r>
            <a:r>
              <a:rPr lang="zh-CN" altLang="en-US" sz="2800">
                <a:sym typeface="+mn-ea"/>
              </a:rPr>
              <a:t>通过接口通信</a:t>
            </a:r>
            <a:endParaRPr lang="en-US" altLang="zh-CN" sz="2800">
              <a:sym typeface="+mn-ea"/>
            </a:endParaRPr>
          </a:p>
          <a:p>
            <a:r>
              <a:rPr lang="zh-CN" altLang="en-US" sz="3200">
                <a:sym typeface="+mn-ea"/>
              </a:rPr>
              <a:t>动态地实现某些内核特征：</a:t>
            </a:r>
            <a:r>
              <a:rPr lang="en-US" altLang="zh-CN" sz="3200">
                <a:sym typeface="+mn-ea"/>
              </a:rPr>
              <a:t>LKM,VFS</a:t>
            </a:r>
            <a:endParaRPr lang="zh-CN" altLang="en-US" sz="3200">
              <a:sym typeface="+mn-ea"/>
            </a:endParaRPr>
          </a:p>
          <a:p>
            <a:r>
              <a:rPr lang="zh-CN" altLang="en-US" sz="3200">
                <a:sym typeface="+mn-ea"/>
              </a:rPr>
              <a:t>模块之间的联系，</a:t>
            </a:r>
            <a:r>
              <a:rPr lang="zh-CN" altLang="en-US" sz="3200">
                <a:sym typeface="+mn-ea"/>
              </a:rPr>
              <a:t>混合结构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像分层：把微内核作为最底层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像微内核：区分核心模块及其他模块</a:t>
            </a:r>
            <a:endParaRPr lang="zh-CN" altLang="en-US"/>
          </a:p>
        </p:txBody>
      </p:sp>
      <p:pic>
        <p:nvPicPr>
          <p:cNvPr id="4" name="图片 3" descr="timg7DOT8ZM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945" y="1919605"/>
            <a:ext cx="4021455" cy="3805555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Picture 4"/>
          <p:cNvPicPr>
            <a:picLocks noChangeAspect="1"/>
          </p:cNvPicPr>
          <p:nvPr/>
        </p:nvPicPr>
        <p:blipFill>
          <a:blip r:embed="rId1"/>
          <a:srcRect l="709" t="11174" r="781" b="11678"/>
          <a:stretch>
            <a:fillRect/>
          </a:stretch>
        </p:blipFill>
        <p:spPr>
          <a:xfrm>
            <a:off x="6291580" y="2934335"/>
            <a:ext cx="5290820" cy="3107690"/>
          </a:xfrm>
          <a:prstGeom prst="rect">
            <a:avLst/>
          </a:prstGeom>
          <a:noFill/>
          <a:ln w="38100" cap="flat" cmpd="dbl">
            <a:noFill/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模块化结构实</a:t>
            </a:r>
            <a:r>
              <a:rPr lang="zh-CN" altLang="en-US"/>
              <a:t>例</a:t>
            </a:r>
            <a:endParaRPr lang="zh-CN" altLang="en-US"/>
          </a:p>
        </p:txBody>
      </p:sp>
      <p:pic>
        <p:nvPicPr>
          <p:cNvPr id="37890" name="Picture 4"/>
          <p:cNvPicPr>
            <a:picLocks noChangeAspect="1"/>
          </p:cNvPicPr>
          <p:nvPr/>
        </p:nvPicPr>
        <p:blipFill>
          <a:blip r:embed="rId2"/>
          <a:srcRect l="1124" t="19012" r="749" b="19215"/>
          <a:stretch>
            <a:fillRect/>
          </a:stretch>
        </p:blipFill>
        <p:spPr>
          <a:xfrm>
            <a:off x="800735" y="1325245"/>
            <a:ext cx="5873115" cy="2773045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文本框 3"/>
          <p:cNvSpPr txBox="1"/>
          <p:nvPr/>
        </p:nvSpPr>
        <p:spPr>
          <a:xfrm>
            <a:off x="8993505" y="2261235"/>
            <a:ext cx="1224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effectLst>
                  <a:outerShdw blurRad="38100" dist="38100" dir="2700000">
                    <a:srgbClr val="C0C0C0"/>
                  </a:outerShdw>
                </a:effectLst>
                <a:sym typeface="+mn-ea"/>
              </a:rPr>
              <a:t>Mac OS X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96920" y="4451985"/>
            <a:ext cx="881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effectLst/>
                <a:sym typeface="+mn-ea"/>
              </a:rPr>
              <a:t>Solaris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4-10 </a:t>
            </a:r>
            <a:r>
              <a:rPr lang="zh-CN" altLang="en-US"/>
              <a:t>操作系统的研发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base"/>
            <a:r>
              <a:rPr lang="zh-CN" altLang="en-US" sz="3200">
                <a:effectLst/>
                <a:sym typeface="+mn-ea"/>
              </a:rPr>
              <a:t>操作系统设计</a:t>
            </a:r>
            <a:endParaRPr lang="en-US" altLang="zh-CN" sz="3200">
              <a:effectLst/>
              <a:sym typeface="+mn-ea"/>
            </a:endParaRPr>
          </a:p>
          <a:p>
            <a:pPr fontAlgn="base"/>
            <a:r>
              <a:rPr lang="en-US" altLang="zh-CN" sz="3200">
                <a:effectLst/>
                <a:sym typeface="+mn-ea"/>
              </a:rPr>
              <a:t>操作系统实现</a:t>
            </a:r>
            <a:endParaRPr lang="en-US" altLang="zh-CN" sz="3200">
              <a:effectLst/>
              <a:sym typeface="+mn-ea"/>
            </a:endParaRPr>
          </a:p>
          <a:p>
            <a:pPr fontAlgn="base"/>
            <a:r>
              <a:rPr lang="zh-CN" altLang="en-US" sz="3200">
                <a:effectLst/>
                <a:sym typeface="+mn-ea"/>
              </a:rPr>
              <a:t>操作系统</a:t>
            </a:r>
            <a:r>
              <a:rPr lang="zh-CN" altLang="en-US">
                <a:effectLst/>
                <a:sym typeface="+mn-ea"/>
              </a:rPr>
              <a:t>调试</a:t>
            </a:r>
            <a:r>
              <a:rPr lang="zh-CN" altLang="en-US">
                <a:effectLst/>
                <a:sym typeface="+mn-ea"/>
              </a:rPr>
              <a:t>与</a:t>
            </a:r>
            <a:r>
              <a:rPr lang="zh-CN" altLang="en-US" sz="3200">
                <a:effectLst/>
                <a:sym typeface="+mn-ea"/>
              </a:rPr>
              <a:t>维护</a:t>
            </a:r>
            <a:endParaRPr lang="zh-CN" altLang="en-US" sz="3200">
              <a:effectLst/>
              <a:sym typeface="+mn-ea"/>
            </a:endParaRPr>
          </a:p>
          <a:p>
            <a:pPr fontAlgn="base"/>
            <a:r>
              <a:rPr lang="zh-CN" altLang="en-US"/>
              <a:t>操作系统生态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  <a:sym typeface="+mn-ea"/>
              </a:rPr>
              <a:t>操作系统设计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3200">
                <a:sym typeface="+mn-ea"/>
              </a:rPr>
              <a:t>从定义目标开始</a:t>
            </a:r>
            <a:endParaRPr lang="en-US" altLang="zh-CN" sz="3200">
              <a:sym typeface="+mn-ea"/>
            </a:endParaRPr>
          </a:p>
          <a:p>
            <a:pPr lvl="1"/>
            <a:r>
              <a:rPr lang="en-US" altLang="zh-CN" sz="2800">
                <a:sym typeface="+mn-ea"/>
              </a:rPr>
              <a:t>用户目标和系统目标</a:t>
            </a:r>
            <a:endParaRPr lang="zh-CN" altLang="en-US" sz="2800"/>
          </a:p>
          <a:p>
            <a:r>
              <a:rPr lang="zh-CN" altLang="en-US" sz="3200">
                <a:sym typeface="+mn-ea"/>
              </a:rPr>
              <a:t>设计</a:t>
            </a:r>
            <a:r>
              <a:rPr lang="en-US" altLang="zh-CN" sz="3200">
                <a:sym typeface="+mn-ea"/>
              </a:rPr>
              <a:t>受硬件的影响</a:t>
            </a:r>
            <a:endParaRPr lang="en-US" altLang="zh-CN" sz="3200">
              <a:sym typeface="+mn-ea"/>
            </a:endParaRPr>
          </a:p>
          <a:p>
            <a:pPr lvl="1"/>
            <a:r>
              <a:rPr lang="en-US" altLang="zh-CN" sz="2800">
                <a:sym typeface="+mn-ea"/>
              </a:rPr>
              <a:t>操作系统总是落后硬件的发展</a:t>
            </a:r>
            <a:endParaRPr lang="en-US" altLang="zh-CN" sz="2800"/>
          </a:p>
          <a:p>
            <a:r>
              <a:rPr lang="zh-CN" altLang="en-US" sz="3200">
                <a:sym typeface="+mn-ea"/>
              </a:rPr>
              <a:t>如何设计操作系统</a:t>
            </a:r>
            <a:endParaRPr lang="zh-CN" altLang="en-US" sz="320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en-US" altLang="zh-CN" sz="2800">
                <a:sym typeface="+mn-ea"/>
              </a:rPr>
              <a:t>没有现成的答案，但是一些方法已经被证明是成功的</a:t>
            </a:r>
            <a:endParaRPr lang="en-US" altLang="zh-CN"/>
          </a:p>
        </p:txBody>
      </p:sp>
      <p:pic>
        <p:nvPicPr>
          <p:cNvPr id="4" name="图片 3" descr="u=1920108524,3367632217&amp;fm=26&amp;gp=0[1]"/>
          <p:cNvPicPr>
            <a:picLocks noChangeAspect="1"/>
          </p:cNvPicPr>
          <p:nvPr/>
        </p:nvPicPr>
        <p:blipFill>
          <a:blip r:embed="rId1"/>
          <a:srcRect b="8260"/>
          <a:stretch>
            <a:fillRect/>
          </a:stretch>
        </p:blipFill>
        <p:spPr>
          <a:xfrm>
            <a:off x="7588885" y="1183640"/>
            <a:ext cx="3993515" cy="3004185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ffectLst/>
                <a:sym typeface="+mn-ea"/>
              </a:rPr>
              <a:t>策</a:t>
            </a:r>
            <a:r>
              <a:rPr lang="zh-CN" altLang="en-US">
                <a:effectLst/>
                <a:sym typeface="+mn-ea"/>
              </a:rPr>
              <a:t>略</a:t>
            </a:r>
            <a:r>
              <a:rPr lang="en-US" altLang="zh-CN">
                <a:effectLst/>
                <a:sym typeface="+mn-ea"/>
              </a:rPr>
              <a:t>与机制分离</a:t>
            </a:r>
            <a:r>
              <a:rPr lang="zh-CN" altLang="en-US">
                <a:effectLst/>
                <a:sym typeface="+mn-ea"/>
              </a:rPr>
              <a:t>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790440"/>
          </a:xfrm>
        </p:spPr>
        <p:txBody>
          <a:bodyPr>
            <a:normAutofit lnSpcReduction="10000"/>
          </a:bodyPr>
          <a:p>
            <a:r>
              <a:rPr lang="zh-CN" altLang="en-US" sz="3200">
                <a:sym typeface="+mn-ea"/>
              </a:rPr>
              <a:t>策略</a:t>
            </a:r>
            <a:r>
              <a:rPr lang="en-US" altLang="zh-CN" sz="3200">
                <a:sym typeface="+mn-ea"/>
              </a:rPr>
              <a:t>(policy)</a:t>
            </a:r>
            <a:r>
              <a:rPr lang="zh-CN" altLang="en-US" sz="3200">
                <a:sym typeface="+mn-ea"/>
              </a:rPr>
              <a:t>：</a:t>
            </a:r>
            <a:r>
              <a:rPr lang="en-US" altLang="zh-CN" sz="3200">
                <a:sym typeface="+mn-ea"/>
              </a:rPr>
              <a:t>要做什么? </a:t>
            </a:r>
            <a:r>
              <a:rPr lang="zh-CN" altLang="en-US" sz="3200">
                <a:sym typeface="+mn-ea"/>
              </a:rPr>
              <a:t>（</a:t>
            </a:r>
            <a:r>
              <a:rPr lang="zh-CN" altLang="en-US" sz="3200">
                <a:sym typeface="+mn-ea"/>
              </a:rPr>
              <a:t>任务</a:t>
            </a:r>
            <a:r>
              <a:rPr lang="en-US" altLang="zh-CN" sz="3200">
                <a:sym typeface="+mn-ea"/>
              </a:rPr>
              <a:t>）</a:t>
            </a:r>
            <a:endParaRPr lang="en-US" altLang="zh-CN" sz="3200"/>
          </a:p>
          <a:p>
            <a:r>
              <a:rPr lang="zh-CN" altLang="en-US" sz="3200">
                <a:sym typeface="+mn-ea"/>
              </a:rPr>
              <a:t>机制</a:t>
            </a:r>
            <a:r>
              <a:rPr lang="en-US" altLang="zh-CN" sz="3200">
                <a:sym typeface="+mn-ea"/>
              </a:rPr>
              <a:t>(mechanism)</a:t>
            </a:r>
            <a:r>
              <a:rPr lang="zh-CN" altLang="en-US" sz="3200">
                <a:sym typeface="+mn-ea"/>
              </a:rPr>
              <a:t>：怎样做</a:t>
            </a:r>
            <a:r>
              <a:rPr lang="en-US" altLang="zh-CN" sz="3200">
                <a:sym typeface="+mn-ea"/>
              </a:rPr>
              <a:t>?  </a:t>
            </a:r>
            <a:r>
              <a:rPr lang="zh-CN" altLang="en-US">
                <a:sym typeface="+mn-ea"/>
              </a:rPr>
              <a:t>（</a:t>
            </a:r>
            <a:r>
              <a:rPr lang="zh-CN" altLang="zh-CN" sz="3200">
                <a:sym typeface="+mn-ea"/>
              </a:rPr>
              <a:t>想办法解决任务</a:t>
            </a:r>
            <a:r>
              <a:rPr lang="en-US" altLang="zh-CN">
                <a:sym typeface="+mn-ea"/>
              </a:rPr>
              <a:t>）</a:t>
            </a:r>
            <a:endParaRPr lang="en-US" altLang="zh-CN" sz="3200">
              <a:sym typeface="+mn-ea"/>
            </a:endParaRPr>
          </a:p>
          <a:p>
            <a:r>
              <a:rPr lang="en-US" altLang="zh-CN" sz="3200">
                <a:sym typeface="+mn-ea"/>
              </a:rPr>
              <a:t>策</a:t>
            </a:r>
            <a:r>
              <a:rPr lang="zh-CN" altLang="en-US" sz="3200">
                <a:sym typeface="+mn-ea"/>
              </a:rPr>
              <a:t>略</a:t>
            </a:r>
            <a:r>
              <a:rPr lang="en-US" altLang="zh-CN" sz="3200">
                <a:sym typeface="+mn-ea"/>
              </a:rPr>
              <a:t>与机制分离原则</a:t>
            </a:r>
            <a:endParaRPr lang="en-US" altLang="zh-CN" sz="3200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机制的设计尽量独立于策略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系统的适应能力和灵活性</a:t>
            </a:r>
            <a:endParaRPr lang="en-US" altLang="zh-CN"/>
          </a:p>
          <a:p>
            <a:r>
              <a:rPr lang="zh-CN" altLang="en-US" sz="3200">
                <a:sym typeface="+mn-ea"/>
              </a:rPr>
              <a:t>案例</a:t>
            </a:r>
            <a:r>
              <a:rPr lang="zh-CN" altLang="en-US" sz="3200">
                <a:sym typeface="+mn-ea"/>
              </a:rPr>
              <a:t>：排序、计划生育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操作系统实现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 sz="3555">
                <a:sym typeface="+mn-ea"/>
              </a:rPr>
              <a:t>传统上，</a:t>
            </a:r>
            <a:r>
              <a:rPr lang="zh-CN" altLang="en-US" sz="3550">
                <a:sym typeface="+mn-ea"/>
              </a:rPr>
              <a:t>用</a:t>
            </a:r>
            <a:r>
              <a:rPr lang="zh-CN" altLang="en-US" sz="3555">
                <a:sym typeface="+mn-ea"/>
              </a:rPr>
              <a:t>汇编语言编写</a:t>
            </a:r>
            <a:endParaRPr lang="zh-CN" altLang="en-US" sz="3555"/>
          </a:p>
          <a:p>
            <a:r>
              <a:rPr lang="zh-CN" altLang="en-US" sz="3555">
                <a:sym typeface="+mn-ea"/>
              </a:rPr>
              <a:t>MCP（Master Control Program）</a:t>
            </a:r>
            <a:endParaRPr lang="zh-CN" altLang="en-US" sz="4000">
              <a:sym typeface="+mn-ea"/>
            </a:endParaRPr>
          </a:p>
          <a:p>
            <a:pPr lvl="1"/>
            <a:r>
              <a:rPr lang="en-US" altLang="zh-CN" sz="3110">
                <a:sym typeface="+mn-ea"/>
              </a:rPr>
              <a:t>1961</a:t>
            </a:r>
            <a:r>
              <a:rPr lang="zh-CN" altLang="en-US" sz="3110">
                <a:sym typeface="+mn-ea"/>
              </a:rPr>
              <a:t>，类</a:t>
            </a:r>
            <a:r>
              <a:rPr lang="en-US" altLang="zh-CN" sz="3110">
                <a:sym typeface="+mn-ea"/>
              </a:rPr>
              <a:t>ALGOL</a:t>
            </a:r>
            <a:r>
              <a:rPr lang="zh-CN" altLang="en-US" sz="3110">
                <a:sym typeface="+mn-ea"/>
              </a:rPr>
              <a:t>，</a:t>
            </a:r>
            <a:r>
              <a:rPr lang="zh-CN" altLang="en-US" sz="3110">
                <a:sym typeface="+mn-ea"/>
              </a:rPr>
              <a:t>第一次非汇编语言编写，支持多</a:t>
            </a:r>
            <a:r>
              <a:rPr lang="en-US" altLang="zh-CN" sz="3110">
                <a:sym typeface="+mn-ea"/>
              </a:rPr>
              <a:t>CPU</a:t>
            </a:r>
            <a:endParaRPr lang="zh-CN" altLang="en-US" sz="3110"/>
          </a:p>
          <a:p>
            <a:r>
              <a:rPr lang="en-US" altLang="zh-CN" sz="3555">
                <a:sym typeface="+mn-ea"/>
              </a:rPr>
              <a:t>MULTICS</a:t>
            </a:r>
            <a:r>
              <a:rPr lang="zh-CN" altLang="en-US" sz="3555">
                <a:sym typeface="+mn-ea"/>
              </a:rPr>
              <a:t>，</a:t>
            </a:r>
            <a:r>
              <a:rPr lang="en-US" altLang="zh-CN" sz="3555">
                <a:sym typeface="+mn-ea"/>
              </a:rPr>
              <a:t>PL/1</a:t>
            </a:r>
            <a:endParaRPr lang="zh-CN" altLang="en-US" sz="3555"/>
          </a:p>
          <a:p>
            <a:r>
              <a:rPr lang="en-US" altLang="zh-CN" sz="3555">
                <a:sym typeface="+mn-ea"/>
              </a:rPr>
              <a:t>UNIX,Windows,Linux</a:t>
            </a:r>
            <a:endParaRPr lang="en-US" altLang="zh-CN" sz="3555"/>
          </a:p>
          <a:p>
            <a:pPr lvl="1"/>
            <a:r>
              <a:rPr lang="zh-CN" altLang="en-US" sz="3110">
                <a:sym typeface="+mn-ea"/>
              </a:rPr>
              <a:t>C，为写操作系统而生，D.M. 里奇，</a:t>
            </a:r>
            <a:r>
              <a:rPr kumimoji="1" lang="zh-CN" altLang="en-US" sz="3110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Brian Kernighan</a:t>
            </a:r>
            <a:endParaRPr lang="zh-CN" altLang="en-US" sz="311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7660" y="3580130"/>
            <a:ext cx="1802765" cy="245618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为什么用高级语言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编码快 </a:t>
            </a:r>
            <a:r>
              <a:rPr lang="en-US" altLang="zh-CN">
                <a:sym typeface="+mn-ea"/>
              </a:rPr>
              <a:t>,</a:t>
            </a:r>
            <a:r>
              <a:rPr lang="zh-CN" altLang="zh-CN">
                <a:sym typeface="+mn-ea"/>
              </a:rPr>
              <a:t> 容易理解</a:t>
            </a:r>
            <a:endParaRPr lang="zh-CN" altLang="zh-CN"/>
          </a:p>
          <a:p>
            <a:r>
              <a:rPr lang="zh-CN" altLang="zh-CN">
                <a:sym typeface="+mn-ea"/>
              </a:rPr>
              <a:t>汇编</a:t>
            </a:r>
            <a:r>
              <a:rPr lang="zh-CN" altLang="zh-CN">
                <a:sym typeface="+mn-ea"/>
              </a:rPr>
              <a:t>语言过于复杂，学习、使用、阅读都困难</a:t>
            </a:r>
            <a:endParaRPr lang="zh-CN" altLang="en-US"/>
          </a:p>
          <a:p>
            <a:r>
              <a:rPr lang="zh-CN" altLang="en-US">
                <a:sym typeface="+mn-ea"/>
              </a:rPr>
              <a:t>新的编译技术，效率更高 </a:t>
            </a:r>
            <a:endParaRPr lang="zh-CN" altLang="en-US"/>
          </a:p>
          <a:p>
            <a:r>
              <a:rPr lang="zh-CN" altLang="en-US">
                <a:sym typeface="+mn-ea"/>
              </a:rPr>
              <a:t>容易移植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汇编语言绑定机器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zh-CN" altLang="en-US"/>
              <a:t>面向硬件管理的</a:t>
            </a:r>
            <a:r>
              <a:rPr lang="zh-CN" altLang="en-US"/>
              <a:t>特定的高级语言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/>
                <a:sym typeface="+mn-ea"/>
              </a:rPr>
              <a:t>操作系统调试</a:t>
            </a:r>
            <a:r>
              <a:rPr lang="zh-CN" altLang="en-US">
                <a:effectLst/>
                <a:sym typeface="+mn-ea"/>
              </a:rPr>
              <a:t>与</a:t>
            </a:r>
            <a:r>
              <a:rPr lang="zh-CN" altLang="en-US">
                <a:effectLst/>
                <a:sym typeface="+mn-ea"/>
              </a:rPr>
              <a:t>维护</a:t>
            </a:r>
            <a:endParaRPr lang="zh-CN" altLang="en-US">
              <a:effectLst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30000"/>
              </a:lnSpc>
              <a:buSzPct val="90000"/>
            </a:pPr>
            <a:r>
              <a:rPr kumimoji="1" lang="zh-CN" altLang="en-US" sz="3200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操作系统调试与维护</a:t>
            </a:r>
            <a:r>
              <a:rPr kumimoji="1" lang="zh-CN" altLang="en-US" sz="3200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的特点</a:t>
            </a:r>
            <a:endParaRPr kumimoji="1" lang="zh-CN" altLang="en-US" sz="3200" dirty="0">
              <a:latin typeface="+mn-lt"/>
              <a:ea typeface="宋体" panose="02010600030101010101" pitchFamily="2" charset="-122"/>
              <a:cs typeface="MS PGothic" panose="020B0600070205080204" pitchFamily="34" charset="-128"/>
              <a:sym typeface="+mn-ea"/>
            </a:endParaRPr>
          </a:p>
          <a:p>
            <a:pPr lvl="1">
              <a:lnSpc>
                <a:spcPct val="130000"/>
              </a:lnSpc>
              <a:buSzPct val="90000"/>
            </a:pPr>
            <a:r>
              <a:rPr kumimoji="1" lang="zh-CN" altLang="en-US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规模大；复杂；</a:t>
            </a:r>
            <a:r>
              <a:rPr kumimoji="1" lang="zh-CN" altLang="en-US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并发</a:t>
            </a:r>
            <a:endParaRPr kumimoji="1" lang="zh-CN" altLang="en-US" dirty="0">
              <a:latin typeface="+mn-lt"/>
              <a:ea typeface="宋体" panose="02010600030101010101" pitchFamily="2" charset="-122"/>
              <a:cs typeface="MS PGothic" panose="020B0600070205080204" pitchFamily="34" charset="-128"/>
              <a:sym typeface="+mn-ea"/>
            </a:endParaRPr>
          </a:p>
          <a:p>
            <a:pPr>
              <a:lnSpc>
                <a:spcPct val="130000"/>
              </a:lnSpc>
              <a:buSzPct val="90000"/>
            </a:pPr>
            <a:r>
              <a:rPr kumimoji="1" lang="zh-CN" altLang="zh-CN" sz="32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工具：</a:t>
            </a:r>
            <a:r>
              <a:rPr kumimoji="1" lang="zh-CN" altLang="en-US" sz="2800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日志文件；</a:t>
            </a:r>
            <a:r>
              <a:rPr kumimoji="1" lang="zh-CN" altLang="en-US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crash dump 文件；</a:t>
            </a:r>
            <a:r>
              <a:rPr kumimoji="1" lang="zh-CN" altLang="en-US" sz="2800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core dump 文件；虚拟机</a:t>
            </a:r>
            <a:endParaRPr kumimoji="1" lang="zh-CN" altLang="en-US" sz="2800" dirty="0">
              <a:latin typeface="+mn-lt"/>
              <a:ea typeface="宋体" panose="02010600030101010101" pitchFamily="2" charset="-122"/>
              <a:cs typeface="MS PGothic" panose="020B0600070205080204" pitchFamily="34" charset="-128"/>
            </a:endParaRPr>
          </a:p>
          <a:p>
            <a:pPr>
              <a:lnSpc>
                <a:spcPct val="130000"/>
              </a:lnSpc>
              <a:buSzPct val="90000"/>
            </a:pPr>
            <a:r>
              <a:rPr kumimoji="1" lang="zh-CN" altLang="en-US" sz="3200" dirty="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Kernighan定律</a:t>
            </a:r>
            <a:endParaRPr kumimoji="1" lang="zh-CN" altLang="en-US" sz="3200" dirty="0">
              <a:solidFill>
                <a:srgbClr val="000000"/>
              </a:solidFill>
              <a:latin typeface="+mn-lt"/>
              <a:ea typeface="宋体" panose="02010600030101010101" pitchFamily="2" charset="-122"/>
              <a:cs typeface="MS PGothic" panose="020B0600070205080204" pitchFamily="34" charset="-128"/>
              <a:sym typeface="+mn-ea"/>
            </a:endParaRPr>
          </a:p>
          <a:p>
            <a:pPr lvl="1" algn="l">
              <a:lnSpc>
                <a:spcPct val="130000"/>
              </a:lnSpc>
              <a:buClrTx/>
              <a:buSzPct val="90000"/>
              <a:buFontTx/>
            </a:pPr>
            <a:r>
              <a:rPr kumimoji="1" lang="zh-CN" altLang="en-US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  <a:sym typeface="+mn-ea"/>
              </a:rPr>
              <a:t>代码调试的难度是写代码的2倍</a:t>
            </a:r>
            <a:endParaRPr kumimoji="1" lang="zh-CN" altLang="en-US" dirty="0">
              <a:latin typeface="+mn-lt"/>
              <a:ea typeface="宋体" panose="02010600030101010101" pitchFamily="2" charset="-122"/>
              <a:cs typeface="MS PGothic" panose="020B0600070205080204" pitchFamily="34" charset="-128"/>
              <a:sym typeface="+mn-ea"/>
            </a:endParaRPr>
          </a:p>
          <a:p>
            <a:pPr lvl="1" algn="l">
              <a:lnSpc>
                <a:spcPct val="130000"/>
              </a:lnSpc>
              <a:buClrTx/>
              <a:buSzPct val="90000"/>
              <a:buFontTx/>
            </a:pPr>
            <a:r>
              <a:rPr kumimoji="1" lang="zh-CN" altLang="en-US" dirty="0">
                <a:latin typeface="+mn-lt"/>
                <a:ea typeface="宋体" panose="02010600030101010101" pitchFamily="2" charset="-122"/>
                <a:cs typeface="MS PGothic" panose="020B0600070205080204" pitchFamily="34" charset="-128"/>
              </a:rPr>
              <a:t>【K&amp;R C】 1978 年， Brian W. Kernighan / Dennis M. Ritchie 合作推出了《The C Programming Language》</a:t>
            </a:r>
            <a:endParaRPr kumimoji="1" lang="zh-CN" altLang="en-US" dirty="0">
              <a:latin typeface="+mn-lt"/>
              <a:ea typeface="宋体" panose="02010600030101010101" pitchFamily="2" charset="-122"/>
              <a:cs typeface="MS PGothic" panose="020B0600070205080204" pitchFamily="34" charset="-128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作业的控制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>
              <a:lnSpc>
                <a:spcPct val="130000"/>
              </a:lnSpc>
            </a:pPr>
            <a:r>
              <a:rPr lang="zh-CN" altLang="en-US" sz="3200" b="1">
                <a:sym typeface="+mn-ea"/>
              </a:rPr>
              <a:t>人机交互</a:t>
            </a:r>
            <a:r>
              <a:rPr lang="zh-CN" altLang="en-US" sz="3200">
                <a:sym typeface="+mn-ea"/>
              </a:rPr>
              <a:t>(Human Machine Interaction，HMI)</a:t>
            </a:r>
            <a:endParaRPr lang="zh-CN" altLang="en-US" sz="3200" b="1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描述了操作员与计算机之间传递、交换信息的接口和方式</a:t>
            </a:r>
            <a:endParaRPr lang="zh-CN" altLang="en-US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接口</a:t>
            </a:r>
            <a:r>
              <a:rPr lang="zh-CN" altLang="en-US">
                <a:sym typeface="+mn-ea"/>
              </a:rPr>
              <a:t>：设备；方式：应答</a:t>
            </a:r>
            <a:endParaRPr lang="zh-CN" altLang="en-US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作业的</a:t>
            </a:r>
            <a:r>
              <a:rPr lang="zh-CN" altLang="en-US" sz="3200">
                <a:sym typeface="+mn-ea"/>
              </a:rPr>
              <a:t>控制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人</a:t>
            </a:r>
            <a:r>
              <a:rPr lang="zh-CN" altLang="en-US" sz="2800">
                <a:sym typeface="+mn-ea"/>
              </a:rPr>
              <a:t>起了</a:t>
            </a:r>
            <a:r>
              <a:rPr lang="zh-CN" altLang="en-US" sz="2800">
                <a:sym typeface="+mn-ea"/>
              </a:rPr>
              <a:t>主导作用</a:t>
            </a:r>
            <a:endParaRPr lang="zh-CN" altLang="en-US" sz="28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200" b="1">
                <a:sym typeface="+mn-ea"/>
              </a:rPr>
              <a:t>操作员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当时的技术水平下，操作员是</a:t>
            </a:r>
            <a:r>
              <a:rPr lang="zh-CN" altLang="en-US">
                <a:sym typeface="+mn-ea"/>
              </a:rPr>
              <a:t>必不可少</a:t>
            </a:r>
            <a:endParaRPr lang="zh-CN" altLang="en-US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早期的操作员，计算机科学大师</a:t>
            </a:r>
            <a:endParaRPr lang="zh-CN" altLang="en-US"/>
          </a:p>
        </p:txBody>
      </p:sp>
      <p:pic>
        <p:nvPicPr>
          <p:cNvPr id="5" name="图片 4" descr="timg[3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4660" y="3512820"/>
            <a:ext cx="3507740" cy="261366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操作系统生态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sz="3200">
                <a:sym typeface="+mn-ea"/>
              </a:rPr>
              <a:t>操作系统生态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应用软件数量和质量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与周围设备的兼容性（新的、老的）</a:t>
            </a:r>
            <a:endParaRPr lang="zh-CN" altLang="en-US" sz="2800">
              <a:sym typeface="+mn-ea"/>
            </a:endParaRPr>
          </a:p>
          <a:p>
            <a:pPr lvl="1"/>
            <a:r>
              <a:rPr lang="zh-CN" altLang="en-US" sz="2800">
                <a:sym typeface="+mn-ea"/>
              </a:rPr>
              <a:t>用户的忠诚度</a:t>
            </a:r>
            <a:endParaRPr lang="en-US" altLang="zh-CN"/>
          </a:p>
          <a:p>
            <a:r>
              <a:rPr lang="zh-CN" altLang="en-US">
                <a:sym typeface="+mn-ea"/>
              </a:rPr>
              <a:t>操作系统与其生态的关系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平台与内容</a:t>
            </a:r>
            <a:endParaRPr lang="zh-CN" altLang="en-US"/>
          </a:p>
          <a:p>
            <a:pPr lvl="1"/>
            <a:r>
              <a:rPr lang="zh-CN" altLang="en-US"/>
              <a:t>环境与生物</a:t>
            </a:r>
            <a:endParaRPr lang="zh-CN" altLang="en-US"/>
          </a:p>
        </p:txBody>
      </p:sp>
      <p:pic>
        <p:nvPicPr>
          <p:cNvPr id="4" name="图片 3" descr="u=3118857033,738194338&amp;fm=26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6995" y="1183640"/>
            <a:ext cx="3875405" cy="2737485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图片 5" descr="untit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655" y="3496945"/>
            <a:ext cx="3762375" cy="279082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文本框 4"/>
          <p:cNvSpPr txBox="1"/>
          <p:nvPr/>
        </p:nvSpPr>
        <p:spPr>
          <a:xfrm>
            <a:off x="4107815" y="4792345"/>
            <a:ext cx="770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鸿蒙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4-11 </a:t>
            </a:r>
            <a:r>
              <a:rPr lang="zh-CN" altLang="en-US" dirty="0">
                <a:effectLst/>
                <a:latin typeface="+mn-ea"/>
                <a:sym typeface="+mn-ea"/>
              </a:rPr>
              <a:t>操作系统安装、引导和运行</a:t>
            </a:r>
            <a:endParaRPr lang="zh-CN" altLang="en-US" dirty="0">
              <a:effectLst/>
              <a:latin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210000"/>
              </a:lnSpc>
            </a:pPr>
            <a:r>
              <a:rPr lang="zh-CN" altLang="en-US">
                <a:sym typeface="+mn-ea"/>
              </a:rPr>
              <a:t>操作系统的安装</a:t>
            </a:r>
            <a:endParaRPr lang="zh-CN" altLang="en-US">
              <a:sym typeface="+mn-ea"/>
            </a:endParaRPr>
          </a:p>
          <a:p>
            <a:pPr>
              <a:lnSpc>
                <a:spcPct val="210000"/>
              </a:lnSpc>
            </a:pPr>
            <a:r>
              <a:rPr lang="zh-CN" altLang="en-US" dirty="0">
                <a:effectLst/>
                <a:sym typeface="+mn-ea"/>
              </a:rPr>
              <a:t>操作系统引导</a:t>
            </a:r>
            <a:endParaRPr lang="zh-CN" altLang="en-US" dirty="0">
              <a:effectLst/>
              <a:sym typeface="+mn-ea"/>
            </a:endParaRPr>
          </a:p>
          <a:p>
            <a:pPr>
              <a:lnSpc>
                <a:spcPct val="210000"/>
              </a:lnSpc>
            </a:pPr>
            <a:r>
              <a:rPr lang="zh-CN" altLang="en-US">
                <a:sym typeface="+mn-ea"/>
              </a:rPr>
              <a:t>系统运行的过程描述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timg[2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3875" y="2639695"/>
            <a:ext cx="3349625" cy="2969895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为什么操作系统需要安装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安装：针对特定硬件和应用需求，生成特定的</a:t>
            </a:r>
            <a:r>
              <a:rPr lang="zh-CN" altLang="en-US"/>
              <a:t>操作系统</a:t>
            </a:r>
            <a:endParaRPr lang="zh-CN" altLang="en-US"/>
          </a:p>
          <a:p>
            <a:pPr lvl="1"/>
            <a:r>
              <a:rPr lang="zh-CN" altLang="en-US"/>
              <a:t>体现策略与机制分离的思想</a:t>
            </a:r>
            <a:endParaRPr lang="zh-CN" altLang="en-US"/>
          </a:p>
          <a:p>
            <a:pPr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硬件和应用需求</a:t>
            </a:r>
            <a:r>
              <a:rPr lang="zh-CN" altLang="en-US"/>
              <a:t>信息</a:t>
            </a:r>
            <a:endParaRPr lang="zh-CN" altLang="en-US"/>
          </a:p>
          <a:p>
            <a:pPr lvl="1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/>
              <a:t>CPU</a:t>
            </a:r>
            <a:r>
              <a:rPr lang="zh-CN" altLang="en-US"/>
              <a:t>类型</a:t>
            </a:r>
            <a:endParaRPr lang="zh-CN" altLang="en-US"/>
          </a:p>
          <a:p>
            <a:pPr lvl="1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/>
              <a:t>内存大小</a:t>
            </a:r>
            <a:endParaRPr lang="zh-CN" altLang="en-US"/>
          </a:p>
          <a:p>
            <a:pPr lvl="1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/>
              <a:t>设备</a:t>
            </a:r>
            <a:endParaRPr lang="zh-CN" altLang="en-US"/>
          </a:p>
          <a:p>
            <a:pPr lvl="1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/>
              <a:t>操作系统运行选项：各种缓冲区大小，调度算法等</a:t>
            </a:r>
            <a:endParaRPr lang="zh-CN" altLang="en-US"/>
          </a:p>
        </p:txBody>
      </p:sp>
      <p:pic>
        <p:nvPicPr>
          <p:cNvPr id="4" name="图片 3" descr="u=707513624,527271516&amp;fm=193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355" y="2830830"/>
            <a:ext cx="4043045" cy="269367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文本框 4"/>
          <p:cNvSpPr txBox="1"/>
          <p:nvPr/>
        </p:nvSpPr>
        <p:spPr>
          <a:xfrm>
            <a:off x="6497320" y="2178050"/>
            <a:ext cx="2992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【策略，机制，分离，安装】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操作系统的安装方法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3555">
                <a:effectLst/>
                <a:sym typeface="+mn-ea"/>
              </a:rPr>
              <a:t>如何获取</a:t>
            </a:r>
            <a:r>
              <a:rPr lang="zh-CN" altLang="en-US" sz="3555">
                <a:sym typeface="+mn-ea"/>
              </a:rPr>
              <a:t>硬件和应用需求信息</a:t>
            </a:r>
            <a:endParaRPr lang="zh-CN" altLang="en-US" sz="3200">
              <a:effectLst/>
              <a:sym typeface="+mn-ea"/>
            </a:endParaRPr>
          </a:p>
          <a:p>
            <a:pPr lvl="1" algn="l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110">
                <a:effectLst/>
                <a:sym typeface="+mn-ea"/>
              </a:rPr>
              <a:t>管理员</a:t>
            </a:r>
            <a:endParaRPr lang="zh-CN" altLang="en-US" sz="3110">
              <a:effectLst/>
              <a:sym typeface="+mn-ea"/>
            </a:endParaRPr>
          </a:p>
          <a:p>
            <a:pPr lvl="1" algn="l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110">
                <a:effectLst/>
                <a:sym typeface="+mn-ea"/>
              </a:rPr>
              <a:t>自动探查程序</a:t>
            </a:r>
            <a:endParaRPr lang="en-US" altLang="zh-CN" sz="3110">
              <a:effectLst/>
              <a:sym typeface="+mn-ea"/>
            </a:endParaRPr>
          </a:p>
          <a:p>
            <a:pPr>
              <a:lnSpc>
                <a:spcPct val="160000"/>
              </a:lnSpc>
              <a:spcBef>
                <a:spcPts val="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3555">
                <a:effectLst/>
                <a:sym typeface="+mn-ea"/>
              </a:rPr>
              <a:t>安装方法</a:t>
            </a:r>
            <a:endParaRPr lang="zh-CN" altLang="en-US" sz="3555">
              <a:effectLst/>
              <a:sym typeface="+mn-ea"/>
            </a:endParaRPr>
          </a:p>
          <a:p>
            <a:pPr lvl="1" algn="l">
              <a:lnSpc>
                <a:spcPct val="160000"/>
              </a:lnSpc>
              <a:spcBef>
                <a:spcPct val="20000"/>
              </a:spcBef>
              <a:buClrTx/>
              <a:buSzTx/>
              <a:buFontTx/>
              <a:buChar char="–"/>
            </a:pPr>
            <a:r>
              <a:rPr lang="en-US" altLang="zh-CN" sz="3110">
                <a:effectLst/>
                <a:sym typeface="+mn-ea"/>
              </a:rPr>
              <a:t>重新编译</a:t>
            </a:r>
            <a:endParaRPr lang="en-US" altLang="zh-CN" sz="3110">
              <a:effectLst/>
              <a:sym typeface="+mn-ea"/>
            </a:endParaRPr>
          </a:p>
          <a:p>
            <a:pPr lvl="1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3110">
                <a:effectLst/>
                <a:sym typeface="+mn-ea"/>
              </a:rPr>
              <a:t>重新</a:t>
            </a:r>
            <a:r>
              <a:rPr lang="en-US" altLang="zh-CN" sz="3110">
                <a:effectLst/>
                <a:sym typeface="+mn-ea"/>
              </a:rPr>
              <a:t>连接</a:t>
            </a:r>
            <a:endParaRPr lang="en-US" altLang="zh-CN" sz="3110">
              <a:effectLst/>
            </a:endParaRPr>
          </a:p>
          <a:p>
            <a:pPr lvl="1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3110">
                <a:effectLst/>
                <a:sym typeface="+mn-ea"/>
              </a:rPr>
              <a:t>运行时的表</a:t>
            </a:r>
            <a:r>
              <a:rPr lang="en-US" altLang="zh-CN" sz="3110">
                <a:effectLst/>
                <a:sym typeface="+mn-ea"/>
              </a:rPr>
              <a:t>驱动</a:t>
            </a:r>
            <a:endParaRPr lang="zh-CN" altLang="en-US" sz="3110"/>
          </a:p>
        </p:txBody>
      </p:sp>
      <p:sp>
        <p:nvSpPr>
          <p:cNvPr id="4" name="文本框 3"/>
          <p:cNvSpPr txBox="1"/>
          <p:nvPr/>
        </p:nvSpPr>
        <p:spPr>
          <a:xfrm>
            <a:off x="5375275" y="5542915"/>
            <a:ext cx="3629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选择依据：环境改变的频度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effectLst/>
                <a:sym typeface="+mn-ea"/>
              </a:rPr>
              <a:t>操作</a:t>
            </a:r>
            <a:r>
              <a:rPr lang="zh-CN" altLang="en-US" dirty="0">
                <a:effectLst/>
                <a:sym typeface="+mn-ea"/>
              </a:rPr>
              <a:t>系统引导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3475"/>
          </a:xfrm>
        </p:spPr>
        <p:txBody>
          <a:bodyPr>
            <a:normAutofit fontScale="70000"/>
          </a:bodyPr>
          <a:p>
            <a:pPr>
              <a:lnSpc>
                <a:spcPct val="160000"/>
              </a:lnSpc>
            </a:pPr>
            <a:r>
              <a:rPr lang="zh-CN" altLang="en-US" sz="4570" dirty="0">
                <a:sym typeface="+mn-ea"/>
              </a:rPr>
              <a:t>开机</a:t>
            </a:r>
            <a:endParaRPr lang="zh-CN" altLang="en-US" sz="4570" dirty="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 sz="4000" dirty="0">
                <a:sym typeface="+mn-ea"/>
              </a:rPr>
              <a:t>从固定位置开始执行固定的程序，存于</a:t>
            </a:r>
            <a:r>
              <a:rPr lang="en-US" altLang="zh-CN" sz="4000" dirty="0">
                <a:sym typeface="+mn-ea"/>
              </a:rPr>
              <a:t>ROM</a:t>
            </a:r>
            <a:r>
              <a:rPr lang="zh-CN" altLang="en-US" sz="4000" dirty="0">
                <a:sym typeface="+mn-ea"/>
              </a:rPr>
              <a:t>中</a:t>
            </a:r>
            <a:endParaRPr lang="zh-CN" altLang="en-US" sz="4000" dirty="0">
              <a:sym typeface="+mn-ea"/>
            </a:endParaRPr>
          </a:p>
          <a:p>
            <a:pPr algn="l">
              <a:lnSpc>
                <a:spcPct val="160000"/>
              </a:lnSpc>
              <a:buClrTx/>
              <a:buSzTx/>
              <a:buFontTx/>
            </a:pPr>
            <a:r>
              <a:rPr lang="zh-CN" altLang="en-US" sz="4570" dirty="0">
                <a:sym typeface="+mn-ea"/>
              </a:rPr>
              <a:t>引导程序（Bootstrap program）</a:t>
            </a:r>
            <a:endParaRPr lang="zh-CN" altLang="en-US" sz="4570" dirty="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 sz="4000" dirty="0">
                <a:sym typeface="+mn-ea"/>
              </a:rPr>
              <a:t>发现并加载内核的程序</a:t>
            </a:r>
            <a:endParaRPr lang="zh-CN" altLang="en-US" sz="4000" dirty="0">
              <a:sym typeface="+mn-ea"/>
            </a:endParaRPr>
          </a:p>
          <a:p>
            <a:pPr algn="l">
              <a:lnSpc>
                <a:spcPct val="160000"/>
              </a:lnSpc>
              <a:buClrTx/>
              <a:buSzTx/>
              <a:buFontTx/>
            </a:pPr>
            <a:r>
              <a:rPr lang="zh-CN" altLang="en-US" sz="4570" dirty="0">
                <a:sym typeface="+mn-ea"/>
              </a:rPr>
              <a:t>引导过程(Booting)</a:t>
            </a:r>
            <a:endParaRPr lang="zh-CN" altLang="en-US" sz="4000" dirty="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 sz="4000" dirty="0">
                <a:sym typeface="+mn-ea"/>
              </a:rPr>
              <a:t>多阶段机制，引导过程更加灵活</a:t>
            </a:r>
            <a:endParaRPr lang="zh-CN" altLang="en-US" sz="4000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桌面操作</a:t>
            </a:r>
            <a:r>
              <a:rPr lang="zh-CN" altLang="en-US">
                <a:sym typeface="+mn-ea"/>
              </a:rPr>
              <a:t>系统</a:t>
            </a:r>
            <a:r>
              <a:rPr lang="zh-CN" altLang="en-US">
                <a:sym typeface="+mn-ea"/>
              </a:rPr>
              <a:t>的引导过程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 altLang="zh-CN" sz="3555">
                <a:sym typeface="+mn-ea"/>
              </a:rPr>
              <a:t>ROM</a:t>
            </a:r>
            <a:endParaRPr lang="en-US" altLang="zh-CN" sz="3555"/>
          </a:p>
          <a:p>
            <a:pPr lvl="1"/>
            <a:r>
              <a:rPr lang="zh-CN" altLang="en-US" sz="3110">
                <a:sym typeface="+mn-ea"/>
              </a:rPr>
              <a:t>存放引导程序</a:t>
            </a:r>
            <a:r>
              <a:rPr lang="en-US" altLang="zh-CN" sz="3110">
                <a:sym typeface="+mn-ea"/>
              </a:rPr>
              <a:t>1</a:t>
            </a:r>
            <a:endParaRPr lang="en-US" altLang="zh-CN" sz="3110"/>
          </a:p>
          <a:p>
            <a:pPr algn="l">
              <a:buClrTx/>
              <a:buSzTx/>
              <a:buFontTx/>
            </a:pPr>
            <a:r>
              <a:rPr lang="en-US" altLang="zh-CN" sz="3555">
                <a:sym typeface="+mn-ea"/>
              </a:rPr>
              <a:t>硬盘主引导记录(MBR)</a:t>
            </a:r>
            <a:endParaRPr lang="en-US" altLang="zh-CN" sz="3555"/>
          </a:p>
          <a:p>
            <a:pPr lvl="1"/>
            <a:r>
              <a:rPr lang="zh-CN" altLang="en-US" sz="3110">
                <a:sym typeface="+mn-ea"/>
              </a:rPr>
              <a:t>首</a:t>
            </a:r>
            <a:r>
              <a:rPr lang="zh-CN" altLang="en-US" sz="3110">
                <a:sym typeface="+mn-ea"/>
              </a:rPr>
              <a:t>扇区存放</a:t>
            </a:r>
            <a:r>
              <a:rPr lang="zh-CN" altLang="en-US" sz="3110">
                <a:sym typeface="+mn-ea"/>
              </a:rPr>
              <a:t>引导程序</a:t>
            </a:r>
            <a:r>
              <a:rPr lang="en-US" altLang="zh-CN" sz="3110">
                <a:sym typeface="+mn-ea"/>
              </a:rPr>
              <a:t>2</a:t>
            </a:r>
            <a:r>
              <a:rPr lang="zh-CN" altLang="en-US" sz="3110">
                <a:sym typeface="+mn-ea"/>
              </a:rPr>
              <a:t>和</a:t>
            </a:r>
            <a:r>
              <a:rPr lang="zh-CN" altLang="en-US" sz="3110">
                <a:sym typeface="+mn-ea"/>
              </a:rPr>
              <a:t>分区表</a:t>
            </a:r>
            <a:endParaRPr lang="zh-CN" altLang="en-US" sz="3110"/>
          </a:p>
          <a:p>
            <a:pPr algn="l">
              <a:buClrTx/>
              <a:buSzTx/>
              <a:buFontTx/>
            </a:pPr>
            <a:r>
              <a:rPr lang="en-US" altLang="zh-CN" sz="3555">
                <a:sym typeface="+mn-ea"/>
              </a:rPr>
              <a:t>硬盘活动分区</a:t>
            </a:r>
            <a:endParaRPr lang="en-US" altLang="zh-CN" sz="3555"/>
          </a:p>
          <a:p>
            <a:pPr lvl="1"/>
            <a:r>
              <a:rPr lang="zh-CN" altLang="en-US" sz="3110">
                <a:sym typeface="+mn-ea"/>
              </a:rPr>
              <a:t>第一个记录存放引导程序</a:t>
            </a:r>
            <a:r>
              <a:rPr lang="en-US" altLang="zh-CN" sz="3110">
                <a:sym typeface="+mn-ea"/>
              </a:rPr>
              <a:t>3</a:t>
            </a:r>
            <a:endParaRPr lang="zh-CN" altLang="en-US" sz="3110"/>
          </a:p>
        </p:txBody>
      </p:sp>
      <p:pic>
        <p:nvPicPr>
          <p:cNvPr id="60418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065" y="1632585"/>
            <a:ext cx="5093335" cy="4045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Unix</a:t>
            </a:r>
            <a:r>
              <a:rPr lang="zh-CN" altLang="en-US"/>
              <a:t>操作系统初始化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内核数据结构（包括中断向量表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初始化</a:t>
            </a:r>
            <a:endParaRPr lang="zh-CN" altLang="en-US">
              <a:sym typeface="+mn-ea"/>
            </a:endParaRPr>
          </a:p>
          <a:p>
            <a:r>
              <a:rPr lang="zh-CN" altLang="en-US"/>
              <a:t>创建进程</a:t>
            </a:r>
            <a:r>
              <a:rPr lang="en-US" altLang="zh-CN"/>
              <a:t>0</a:t>
            </a:r>
            <a:r>
              <a:rPr lang="zh-CN" altLang="en-US">
                <a:sym typeface="+mn-ea"/>
              </a:rPr>
              <a:t>和进程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，二者并发执行，皆在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用户模式下运行</a:t>
            </a:r>
            <a:endParaRPr lang="zh-CN" altLang="en-US"/>
          </a:p>
          <a:p>
            <a:r>
              <a:rPr lang="zh-CN" altLang="en-US">
                <a:sym typeface="+mn-ea"/>
              </a:rPr>
              <a:t>进程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，空</a:t>
            </a:r>
            <a:r>
              <a:rPr lang="zh-CN" altLang="en-US">
                <a:sym typeface="+mn-ea"/>
              </a:rPr>
              <a:t>闲</a:t>
            </a:r>
            <a:r>
              <a:rPr lang="en-US" altLang="zh-CN">
                <a:sym typeface="+mn-ea"/>
              </a:rPr>
              <a:t>(idle)</a:t>
            </a:r>
            <a:endParaRPr lang="en-US" altLang="zh-CN">
              <a:sym typeface="+mn-ea"/>
            </a:endParaRPr>
          </a:p>
          <a:p>
            <a:r>
              <a:rPr lang="zh-CN" altLang="en-US"/>
              <a:t>进程</a:t>
            </a:r>
            <a:r>
              <a:rPr lang="en-US" altLang="zh-CN"/>
              <a:t>1</a:t>
            </a:r>
            <a:r>
              <a:rPr lang="zh-CN" altLang="en-US"/>
              <a:t>（</a:t>
            </a:r>
            <a:r>
              <a:rPr lang="en-US" altLang="zh-CN"/>
              <a:t>INIT</a:t>
            </a:r>
            <a:r>
              <a:rPr lang="zh-CN" altLang="en-US"/>
              <a:t>进程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加载根文件系统</a:t>
            </a:r>
            <a:endParaRPr lang="zh-CN" altLang="en-US"/>
          </a:p>
          <a:p>
            <a:pPr lvl="1"/>
            <a:r>
              <a:rPr lang="zh-CN" altLang="en-US"/>
              <a:t>执行系统初始化脚本</a:t>
            </a:r>
            <a:endParaRPr lang="zh-CN" altLang="en-US"/>
          </a:p>
          <a:p>
            <a:pPr lvl="1"/>
            <a:r>
              <a:rPr lang="zh-CN" altLang="en-US"/>
              <a:t>为每个终端启动一个进程，在一个死循环中等待他们的结束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Unix</a:t>
            </a:r>
            <a:r>
              <a:rPr lang="zh-CN" altLang="en-US"/>
              <a:t>系统的启动过程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INIT</a:t>
            </a:r>
            <a:endParaRPr lang="en-US" altLang="zh-CN"/>
          </a:p>
          <a:p>
            <a:pPr lvl="1"/>
            <a:r>
              <a:rPr lang="zh-CN" altLang="en-US"/>
              <a:t>启动初始化进程</a:t>
            </a:r>
            <a:endParaRPr lang="en-US" altLang="zh-CN"/>
          </a:p>
          <a:p>
            <a:r>
              <a:rPr lang="en-US" altLang="zh-CN"/>
              <a:t>GETTY</a:t>
            </a:r>
            <a:endParaRPr lang="en-US" altLang="zh-CN"/>
          </a:p>
          <a:p>
            <a:pPr lvl="1"/>
            <a:r>
              <a:rPr lang="zh-CN" altLang="en-US" sz="2800"/>
              <a:t>账号输入</a:t>
            </a:r>
            <a:endParaRPr lang="en-US" altLang="zh-CN"/>
          </a:p>
          <a:p>
            <a:r>
              <a:rPr lang="en-US" altLang="zh-CN" sz="3200">
                <a:sym typeface="+mn-ea"/>
              </a:rPr>
              <a:t>LOGIN</a:t>
            </a:r>
            <a:endParaRPr lang="en-US" altLang="zh-CN" sz="3200"/>
          </a:p>
          <a:p>
            <a:pPr lvl="1"/>
            <a:r>
              <a:rPr lang="zh-CN" altLang="en-US">
                <a:sym typeface="+mn-ea"/>
              </a:rPr>
              <a:t>密码输入</a:t>
            </a:r>
            <a:endParaRPr lang="zh-CN" altLang="en-US"/>
          </a:p>
          <a:p>
            <a:r>
              <a:rPr lang="en-US" altLang="zh-CN"/>
              <a:t>SHELL</a:t>
            </a:r>
            <a:endParaRPr lang="zh-CN" altLang="en-US"/>
          </a:p>
        </p:txBody>
      </p:sp>
      <p:pic>
        <p:nvPicPr>
          <p:cNvPr id="4" name="图片 3" descr="b7fd5266d0160924cef5e096d60735fae7cd346e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5925" y="1326515"/>
            <a:ext cx="5162550" cy="47815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运行中的操作系统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内核</a:t>
            </a:r>
            <a:endParaRPr lang="zh-CN" altLang="en-US"/>
          </a:p>
          <a:p>
            <a:pPr lvl="1"/>
            <a:r>
              <a:rPr lang="zh-CN" altLang="en-US" sz="2800"/>
              <a:t>处理内外</a:t>
            </a:r>
            <a:r>
              <a:rPr lang="zh-CN" altLang="en-US" sz="2800"/>
              <a:t>中断事件和系统调用</a:t>
            </a:r>
            <a:endParaRPr lang="zh-CN" altLang="en-US"/>
          </a:p>
          <a:p>
            <a:r>
              <a:rPr lang="en-US" altLang="zh-CN"/>
              <a:t>INIT</a:t>
            </a:r>
            <a:r>
              <a:rPr lang="zh-CN" altLang="en-US"/>
              <a:t>进程：负责终端进程的创建和撤销</a:t>
            </a:r>
            <a:endParaRPr lang="zh-CN" altLang="en-US"/>
          </a:p>
          <a:p>
            <a:r>
              <a:rPr lang="zh-CN" altLang="en-US"/>
              <a:t>空</a:t>
            </a:r>
            <a:r>
              <a:rPr lang="zh-CN" altLang="en-US"/>
              <a:t>闲进程：空闲时被调度程序执行</a:t>
            </a:r>
            <a:endParaRPr lang="zh-CN" altLang="en-US"/>
          </a:p>
          <a:p>
            <a:r>
              <a:rPr lang="zh-CN" altLang="en-US"/>
              <a:t>若干个</a:t>
            </a:r>
            <a:r>
              <a:rPr lang="en-US" altLang="zh-CN"/>
              <a:t>shell</a:t>
            </a:r>
            <a:r>
              <a:rPr lang="zh-CN" altLang="en-US"/>
              <a:t>进程</a:t>
            </a:r>
            <a:endParaRPr lang="zh-CN" altLang="en-US"/>
          </a:p>
          <a:p>
            <a:r>
              <a:rPr lang="zh-CN" altLang="en-US">
                <a:sym typeface="+mn-ea"/>
              </a:rPr>
              <a:t>若干个</a:t>
            </a:r>
            <a:r>
              <a:rPr lang="zh-CN" altLang="en-US"/>
              <a:t>应用程序进程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操作员执行关机命令</a:t>
            </a:r>
            <a:endParaRPr lang="zh-CN" altLang="en-US"/>
          </a:p>
          <a:p>
            <a:r>
              <a:rPr lang="zh-CN" altLang="en-US"/>
              <a:t>关闭所有服务</a:t>
            </a:r>
            <a:endParaRPr lang="zh-CN" altLang="en-US"/>
          </a:p>
          <a:p>
            <a:r>
              <a:rPr lang="zh-CN" altLang="en-US"/>
              <a:t>终止所有进程</a:t>
            </a:r>
            <a:endParaRPr lang="zh-CN" altLang="en-US"/>
          </a:p>
          <a:p>
            <a:r>
              <a:rPr lang="zh-CN" altLang="en-US"/>
              <a:t>关闭所有</a:t>
            </a:r>
            <a:r>
              <a:rPr lang="zh-CN" altLang="en-US"/>
              <a:t>设备</a:t>
            </a:r>
            <a:endParaRPr lang="zh-CN" altLang="en-US"/>
          </a:p>
          <a:p>
            <a:r>
              <a:rPr lang="zh-CN" altLang="en-US"/>
              <a:t>打印日志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作业控制的评价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利用率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005"/>
            <a:ext cx="10972800" cy="4942840"/>
          </a:xfrm>
        </p:spPr>
        <p:txBody>
          <a:bodyPr>
            <a:normAutofit lnSpcReduction="20000"/>
          </a:bodyPr>
          <a:p>
            <a:r>
              <a:rPr lang="en-US" altLang="zh-CN" sz="3200" b="1">
                <a:sym typeface="+mn-ea"/>
              </a:rPr>
              <a:t>CPU</a:t>
            </a:r>
            <a:r>
              <a:rPr lang="zh-CN" altLang="en-US" sz="3200" b="1">
                <a:sym typeface="+mn-ea"/>
              </a:rPr>
              <a:t>利用率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3200">
                <a:sym typeface="+mn-ea"/>
              </a:rPr>
              <a:t>CPU执行时间/（CPU执行时间+CPU空闲时间）</a:t>
            </a:r>
            <a:endParaRPr lang="zh-CN" altLang="en-US" sz="3200">
              <a:sym typeface="+mn-ea"/>
            </a:endParaRPr>
          </a:p>
          <a:p>
            <a:pPr lvl="1"/>
            <a:r>
              <a:rPr lang="zh-CN" altLang="en-US" sz="3200">
                <a:sym typeface="+mn-ea"/>
              </a:rPr>
              <a:t>重要性，今非昔比</a:t>
            </a:r>
            <a:endParaRPr lang="en-US" altLang="zh-CN">
              <a:sym typeface="+mn-ea"/>
            </a:endParaRPr>
          </a:p>
          <a:p>
            <a:r>
              <a:rPr lang="en-US" altLang="zh-CN" b="1">
                <a:sym typeface="+mn-ea"/>
              </a:rPr>
              <a:t>CPU</a:t>
            </a:r>
            <a:r>
              <a:rPr lang="zh-CN" altLang="en-US" b="1">
                <a:sym typeface="+mn-ea"/>
              </a:rPr>
              <a:t>为什么会空闲</a:t>
            </a:r>
            <a:endParaRPr lang="zh-CN" altLang="en-US"/>
          </a:p>
          <a:p>
            <a:r>
              <a:rPr lang="zh-CN" altLang="en-US"/>
              <a:t>提高</a:t>
            </a:r>
            <a:r>
              <a:rPr lang="en-US" altLang="zh-CN"/>
              <a:t>CPU</a:t>
            </a:r>
            <a:r>
              <a:rPr lang="zh-CN" altLang="en-US"/>
              <a:t>利用率是操作系统发展的动力</a:t>
            </a:r>
            <a:endParaRPr lang="zh-CN" altLang="en-US"/>
          </a:p>
        </p:txBody>
      </p:sp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3" grpI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</a:t>
            </a:r>
            <a:r>
              <a:rPr lang="zh-CN" altLang="en-US"/>
              <a:t>考文献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Unix</a:t>
            </a:r>
            <a:r>
              <a:rPr lang="zh-CN" altLang="en-US"/>
              <a:t>初始化进程，</a:t>
            </a:r>
            <a:r>
              <a:rPr lang="zh-CN" altLang="en-US"/>
              <a:t>https://baike.baidu.com/item/init进程/3042859?fr=aladdin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人机交互</a:t>
            </a:r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利用率的影响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例子：和</a:t>
            </a:r>
            <a:r>
              <a:rPr lang="en-US" altLang="zh-CN" sz="3200">
                <a:sym typeface="+mn-ea"/>
              </a:rPr>
              <a:t>CPU</a:t>
            </a:r>
            <a:r>
              <a:rPr lang="zh-CN" altLang="en-US" sz="3200">
                <a:sym typeface="+mn-ea"/>
              </a:rPr>
              <a:t>利用率相关的因素</a:t>
            </a:r>
            <a:endParaRPr lang="zh-CN" altLang="en-US" sz="32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altLang="zh-CN"/>
              <a:t>CPU</a:t>
            </a:r>
            <a:r>
              <a:rPr lang="zh-CN" altLang="en-US"/>
              <a:t>速度提升了，利用率下降了</a:t>
            </a:r>
            <a:endParaRPr lang="zh-CN" altLang="en-US"/>
          </a:p>
          <a:p>
            <a:r>
              <a:rPr lang="zh-CN" altLang="en-US"/>
              <a:t>操作员成为制约</a:t>
            </a:r>
            <a:r>
              <a:rPr lang="zh-CN" altLang="en-US"/>
              <a:t>系统效率提升的关键</a:t>
            </a:r>
            <a:r>
              <a:rPr lang="zh-CN" altLang="en-US"/>
              <a:t>因素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92555" y="2218690"/>
          <a:ext cx="8701405" cy="191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295"/>
                <a:gridCol w="1998980"/>
                <a:gridCol w="1973580"/>
                <a:gridCol w="3003550"/>
              </a:tblGrid>
              <a:tr h="610870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/>
                        <a:t>CPU</a:t>
                      </a:r>
                      <a:r>
                        <a:rPr lang="zh-CN" altLang="en-US" sz="2400"/>
                        <a:t>速度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2400"/>
                        <a:t>总</a:t>
                      </a:r>
                      <a:r>
                        <a:rPr lang="en-US" altLang="zh-CN" sz="2400"/>
                        <a:t>CPU</a:t>
                      </a:r>
                      <a:r>
                        <a:rPr lang="zh-CN" altLang="en-US" sz="2400"/>
                        <a:t>时间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2400"/>
                        <a:t>总操作时间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/>
                        <a:t>CPU</a:t>
                      </a:r>
                      <a:r>
                        <a:rPr lang="zh-CN" altLang="en-US" sz="2400"/>
                        <a:t>利用率</a:t>
                      </a:r>
                      <a:endParaRPr lang="zh-CN" altLang="en-US" sz="2400"/>
                    </a:p>
                  </a:txBody>
                  <a:tcPr/>
                </a:tc>
              </a:tr>
              <a:tr h="611505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/>
                        <a:t>1</a:t>
                      </a:r>
                      <a:r>
                        <a:rPr lang="zh-CN" altLang="en-US" sz="2400"/>
                        <a:t>万次</a:t>
                      </a:r>
                      <a:r>
                        <a:rPr lang="en-US" altLang="zh-CN" sz="2400"/>
                        <a:t>/</a:t>
                      </a:r>
                      <a:r>
                        <a:rPr lang="zh-CN" altLang="en-US" sz="2400"/>
                        <a:t>秒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/>
                        <a:t>9</a:t>
                      </a:r>
                      <a:r>
                        <a:rPr lang="zh-CN" altLang="en-US" sz="2400"/>
                        <a:t>分钟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/>
                        <a:t>1</a:t>
                      </a:r>
                      <a:r>
                        <a:rPr lang="zh-CN" altLang="en-US" sz="2400"/>
                        <a:t>分钟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/>
                        <a:t>= 90%</a:t>
                      </a:r>
                      <a:endParaRPr lang="en-US" altLang="zh-CN" sz="2400"/>
                    </a:p>
                  </a:txBody>
                  <a:tcPr/>
                </a:tc>
              </a:tr>
              <a:tr h="687705"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10</a:t>
                      </a:r>
                      <a:r>
                        <a:rPr lang="zh-CN" altLang="en-US" sz="2400">
                          <a:sym typeface="+mn-ea"/>
                        </a:rPr>
                        <a:t>万次</a:t>
                      </a:r>
                      <a:r>
                        <a:rPr lang="en-US" altLang="zh-CN" sz="2400">
                          <a:sym typeface="+mn-ea"/>
                        </a:rPr>
                        <a:t>/</a:t>
                      </a:r>
                      <a:r>
                        <a:rPr lang="zh-CN" altLang="en-US" sz="2400">
                          <a:sym typeface="+mn-ea"/>
                        </a:rPr>
                        <a:t>秒</a:t>
                      </a:r>
                      <a:endParaRPr lang="zh-CN" altLang="en-US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/>
                        <a:t>0.9</a:t>
                      </a:r>
                      <a:r>
                        <a:rPr lang="zh-CN" altLang="en-US" sz="2400"/>
                        <a:t>分钟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1</a:t>
                      </a:r>
                      <a:r>
                        <a:rPr lang="zh-CN" altLang="en-US" sz="2400">
                          <a:sym typeface="+mn-ea"/>
                        </a:rPr>
                        <a:t>分钟</a:t>
                      </a:r>
                      <a:endParaRPr lang="zh-CN" altLang="en-US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&lt; 50%</a:t>
                      </a:r>
                      <a:endParaRPr lang="en-US" altLang="zh-CN" sz="24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2" grpId="1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4-2 </a:t>
            </a:r>
            <a:r>
              <a:rPr lang="zh-CN" altLang="en-US"/>
              <a:t>批处理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批处理的思想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作业流的自动控制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作业内执行过程的控制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第一个操作系统</a:t>
            </a:r>
            <a:endParaRPr lang="zh-CN" altLang="en-US"/>
          </a:p>
        </p:txBody>
      </p:sp>
      <p:pic>
        <p:nvPicPr>
          <p:cNvPr id="4" name="图片 3" descr="u=4074824992,4094588200&amp;fm=26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265" y="3585845"/>
            <a:ext cx="6228080" cy="2540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TABLE_BEAUTIFY" val="smartTable{02daad22-5adb-49db-bf7a-51af6e5b7443}"/>
</p:tagLst>
</file>

<file path=ppt/tags/tag2.xml><?xml version="1.0" encoding="utf-8"?>
<p:tagLst xmlns:p="http://schemas.openxmlformats.org/presentationml/2006/main">
  <p:tag name="KSO_WM_UNIT_TABLE_BEAUTIFY" val="{62b181ee-f2d9-40ef-b5c9-1927b77a8d2e}"/>
</p:tagLst>
</file>

<file path=ppt/theme/theme1.xml><?xml version="1.0" encoding="utf-8"?>
<a:theme xmlns:a="http://schemas.openxmlformats.org/drawingml/2006/main" name="蓝调晶格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7B7E5"/>
      </a:accent6>
      <a:hlink>
        <a:srgbClr val="3333CC"/>
      </a:hlink>
      <a:folHlink>
        <a:srgbClr val="AF67FF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6165</Words>
  <Application>WPS 演示</Application>
  <PresentationFormat>宽屏</PresentationFormat>
  <Paragraphs>818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5" baseType="lpstr">
      <vt:lpstr>Arial</vt:lpstr>
      <vt:lpstr>宋体</vt:lpstr>
      <vt:lpstr>Wingdings</vt:lpstr>
      <vt:lpstr>幼圆</vt:lpstr>
      <vt:lpstr>仿宋</vt:lpstr>
      <vt:lpstr>隶书</vt:lpstr>
      <vt:lpstr>黑体</vt:lpstr>
      <vt:lpstr>微软雅黑</vt:lpstr>
      <vt:lpstr>Arial Unicode MS</vt:lpstr>
      <vt:lpstr>Calibri</vt:lpstr>
      <vt:lpstr>Times New Roman</vt:lpstr>
      <vt:lpstr>Calibri</vt:lpstr>
      <vt:lpstr>MV Boli</vt:lpstr>
      <vt:lpstr>MS PGothic</vt:lpstr>
      <vt:lpstr>蓝调晶格</vt:lpstr>
      <vt:lpstr>第四章 操作系统的形成与发展</vt:lpstr>
      <vt:lpstr>本章目录</vt:lpstr>
      <vt:lpstr>4-1 早期的人机交互</vt:lpstr>
      <vt:lpstr>运行程序的基本操作</vt:lpstr>
      <vt:lpstr>作业</vt:lpstr>
      <vt:lpstr>作业的控制</vt:lpstr>
      <vt:lpstr>作业控制的评价-CPU利用率</vt:lpstr>
      <vt:lpstr>人机交互对CPU利用率的影响</vt:lpstr>
      <vt:lpstr>4-2 批处理</vt:lpstr>
      <vt:lpstr>批处理的思想</vt:lpstr>
      <vt:lpstr>作业流的自动控制 </vt:lpstr>
      <vt:lpstr>作业内执行过程的控制</vt:lpstr>
      <vt:lpstr>第一个操作系统</vt:lpstr>
      <vt:lpstr>4-3 脱机输入输出</vt:lpstr>
      <vt:lpstr>输入输出对CPU利用率的影响</vt:lpstr>
      <vt:lpstr>脱机输入输出的思想</vt:lpstr>
      <vt:lpstr>脱机输入输出的实现</vt:lpstr>
      <vt:lpstr>批处理技术的优势和不足</vt:lpstr>
      <vt:lpstr>4-4 多任务</vt:lpstr>
      <vt:lpstr>多任务的思想</vt:lpstr>
      <vt:lpstr>并行与并发</vt:lpstr>
      <vt:lpstr>多任务的实现</vt:lpstr>
      <vt:lpstr>参考文献</vt:lpstr>
      <vt:lpstr>4-5 分时技术</vt:lpstr>
      <vt:lpstr>多任务和人机交互</vt:lpstr>
      <vt:lpstr>分时的概念</vt:lpstr>
      <vt:lpstr>分时系统考虑的因素</vt:lpstr>
      <vt:lpstr>分时技术的意义和应用</vt:lpstr>
      <vt:lpstr>4-6 操作系统概念的形成</vt:lpstr>
      <vt:lpstr>操作系统在技术上的成熟</vt:lpstr>
      <vt:lpstr>操作系统发展的里程碑</vt:lpstr>
      <vt:lpstr>操作系统的角色</vt:lpstr>
      <vt:lpstr>操作系统概念</vt:lpstr>
      <vt:lpstr>4-7 操作系统内核</vt:lpstr>
      <vt:lpstr>内核与应用程序的本质区别</vt:lpstr>
      <vt:lpstr>访问权的描述</vt:lpstr>
      <vt:lpstr>用CPU模式定义访问权</vt:lpstr>
      <vt:lpstr>CPU模式的设置</vt:lpstr>
      <vt:lpstr>CPU模式切换举例</vt:lpstr>
      <vt:lpstr>内核的概念</vt:lpstr>
      <vt:lpstr>内核的功能</vt:lpstr>
      <vt:lpstr>4-8 内核之外 </vt:lpstr>
      <vt:lpstr>内核、应用程序与用户</vt:lpstr>
      <vt:lpstr>操作系统的用户接口</vt:lpstr>
      <vt:lpstr>命令解释器</vt:lpstr>
      <vt:lpstr>内核外的程序</vt:lpstr>
      <vt:lpstr>4-9 操作系统结构</vt:lpstr>
      <vt:lpstr>简单结构</vt:lpstr>
      <vt:lpstr>简单结构实例</vt:lpstr>
      <vt:lpstr>分层</vt:lpstr>
      <vt:lpstr>微内核</vt:lpstr>
      <vt:lpstr>模块化</vt:lpstr>
      <vt:lpstr>模块化结构实例</vt:lpstr>
      <vt:lpstr>4-10 操作系统的研发</vt:lpstr>
      <vt:lpstr>操作系统设计</vt:lpstr>
      <vt:lpstr>策略与机制分离原则</vt:lpstr>
      <vt:lpstr>操作系统实现</vt:lpstr>
      <vt:lpstr>为什么用高级语言</vt:lpstr>
      <vt:lpstr>操作系统调试与维护</vt:lpstr>
      <vt:lpstr>操作系统生态</vt:lpstr>
      <vt:lpstr>4-11 操作系统安装、引导和运行</vt:lpstr>
      <vt:lpstr>为什么操作系统需要安装</vt:lpstr>
      <vt:lpstr>操作系统的安装方法</vt:lpstr>
      <vt:lpstr>操作系统引导</vt:lpstr>
      <vt:lpstr>桌面操作系统的引导过程</vt:lpstr>
      <vt:lpstr>Unix操作系统初始化</vt:lpstr>
      <vt:lpstr>Unix系统的启动过程</vt:lpstr>
      <vt:lpstr>运行中的操作系统</vt:lpstr>
      <vt:lpstr>关机</vt:lpstr>
      <vt:lpstr>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desktop</cp:lastModifiedBy>
  <cp:revision>52</cp:revision>
  <dcterms:created xsi:type="dcterms:W3CDTF">2020-02-08T01:54:00Z</dcterms:created>
  <dcterms:modified xsi:type="dcterms:W3CDTF">2021-03-18T01:06:58Z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